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5143500" cx="9144000"/>
  <p:notesSz cx="6858000" cy="9144000"/>
  <p:embeddedFontLst>
    <p:embeddedFont>
      <p:font typeface="Orbitron Medium"/>
      <p:regular r:id="rId52"/>
      <p:bold r:id="rId53"/>
    </p:embeddedFont>
    <p:embeddedFont>
      <p:font typeface="Lato Black"/>
      <p:bold r:id="rId54"/>
      <p:boldItalic r:id="rId55"/>
    </p:embeddedFont>
    <p:embeddedFont>
      <p:font typeface="Quicksand"/>
      <p:regular r:id="rId56"/>
      <p:bold r:id="rId57"/>
    </p:embeddedFont>
    <p:embeddedFont>
      <p:font typeface="Quicksand Medium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Jon Nordb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D62218-14E1-4839-8599-48EFA7ABB360}">
  <a:tblStyle styleId="{CCD62218-14E1-4839-8599-48EFA7ABB3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OrbitronMedium-bold.fntdata"/><Relationship Id="rId52" Type="http://schemas.openxmlformats.org/officeDocument/2006/relationships/font" Target="fonts/OrbitronMedium-regular.fntdata"/><Relationship Id="rId11" Type="http://schemas.openxmlformats.org/officeDocument/2006/relationships/slide" Target="slides/slide4.xml"/><Relationship Id="rId55" Type="http://schemas.openxmlformats.org/officeDocument/2006/relationships/font" Target="fonts/LatoBlack-boldItalic.fntdata"/><Relationship Id="rId10" Type="http://schemas.openxmlformats.org/officeDocument/2006/relationships/slide" Target="slides/slide3.xml"/><Relationship Id="rId54" Type="http://schemas.openxmlformats.org/officeDocument/2006/relationships/font" Target="fonts/LatoBlack-bold.fntdata"/><Relationship Id="rId13" Type="http://schemas.openxmlformats.org/officeDocument/2006/relationships/slide" Target="slides/slide6.xml"/><Relationship Id="rId57" Type="http://schemas.openxmlformats.org/officeDocument/2006/relationships/font" Target="fonts/Quicksand-bold.fntdata"/><Relationship Id="rId12" Type="http://schemas.openxmlformats.org/officeDocument/2006/relationships/slide" Target="slides/slide5.xml"/><Relationship Id="rId56" Type="http://schemas.openxmlformats.org/officeDocument/2006/relationships/font" Target="fonts/Quicksand-regular.fntdata"/><Relationship Id="rId15" Type="http://schemas.openxmlformats.org/officeDocument/2006/relationships/slide" Target="slides/slide8.xml"/><Relationship Id="rId59" Type="http://schemas.openxmlformats.org/officeDocument/2006/relationships/font" Target="fonts/QuicksandMedium-bold.fntdata"/><Relationship Id="rId14" Type="http://schemas.openxmlformats.org/officeDocument/2006/relationships/slide" Target="slides/slide7.xml"/><Relationship Id="rId58" Type="http://schemas.openxmlformats.org/officeDocument/2006/relationships/font" Target="fonts/QuicksandMedium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2-01T13:43:29.915">
    <p:pos x="196" y="629"/>
    <p:text>TODO: code examples of read/write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2-01T14:23:46.848">
    <p:pos x="196" y="280"/>
    <p:text>TODO, add a picture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2-01T13:45:56.072">
    <p:pos x="196" y="349"/>
    <p:text>TODO: image of microphone and/or DAC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f57a3bc3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f57a3bc3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8ec7e095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8ec7e095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drives for peripherals that are on a board not included in core firmware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Will likely need to hunt a bit for each sensor, screen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f60671d9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g2af60671d96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f60671d9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1" name="Google Shape;211;g2af60671d96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f60671d9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f60671d9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3a004296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g2d3a0042967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f60671d9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g2af60671d96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f60671d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g2af60671d96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aa3ee47f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aa3ee47f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Has support for loading C modules at runtime!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f60671d9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g2af60671d96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71056d3b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g3071056d3be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71056d3b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g3071056d3be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f60671d9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1" name="Google Shape;291;g2af60671d96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f60671d9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g2af60671d96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3cbdfbe66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d3cbdfbe66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3a00429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g2d3a0042967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aa3ee47f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aa3ee47f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f60671d9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1" name="Google Shape;341;g2af60671d96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f60671d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f60671d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babf3e17e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2babf3e17e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f60671d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f60671d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374c313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374c31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the presentation today is</a:t>
            </a:r>
            <a:br>
              <a:rPr lang="en"/>
            </a:br>
            <a:r>
              <a:rPr lang="en"/>
              <a:t>…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3cbdfbe66_8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3cbdfbe66_8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bcbe158a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bcbe158a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ba82ba0f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increasingly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0" name="Google Shape;390;g32ba82ba0f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9e2b05b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29e2b05b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3cbdfbe66_8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3cbdfbe66_8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aa3ee47f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aa3ee47f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 data steam is conceptually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models on the other hand must have finite and fixed-length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This is done by splitting the stream at fixed intervals of time.</a:t>
            </a:r>
            <a:br>
              <a:rPr lang="en"/>
            </a:br>
            <a:r>
              <a:rPr lang="en"/>
              <a:t>Into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Usually with some overlap. So model gets multiple chances at predicting the same phenomena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b73a5d0cb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1" name="Google Shape;431;g32b73a5d0cb_0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2b73a5d0cb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g32b73a5d0cb_0_4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af57a3bc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af57a3b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vs other MicroPython approaches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b73a5d0c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g32b73a5d0cb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Not covering other use-cases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Graphics/screens, user interfaces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Low-latency or real-time. Where low is under 10 milliseconds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3a004296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g2d3a0042967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aa3ee47f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aa3ee47f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71056d3b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6" name="Google Shape;496;g3071056d3be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a6cb519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1a6cb519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e30cce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</a:t>
            </a:r>
            <a:r>
              <a:rPr lang="en">
                <a:solidFill>
                  <a:schemeClr val="dk1"/>
                </a:solidFill>
              </a:rPr>
              <a:t>increasingly</a:t>
            </a:r>
            <a:r>
              <a:rPr lang="en">
                <a:solidFill>
                  <a:schemeClr val="dk1"/>
                </a:solidFill>
              </a:rPr>
              <a:t>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g2ce30ccef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3a00429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g2d3a004296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b73a5d0c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g32b73a5d0cb_0_5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704d7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704d7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8ec7e095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8ec7e095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8ec7e09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8ec7e09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hyperlink" Target="https://micropython.org/download/?port=esp32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viper-ide.org/" TargetMode="External"/><Relationship Id="rId4" Type="http://schemas.openxmlformats.org/officeDocument/2006/relationships/hyperlink" Target="https://github.com/peterhinch/micropython-mqtt/blob/master/mqtt_as/main.py" TargetMode="External"/><Relationship Id="rId5" Type="http://schemas.openxmlformats.org/officeDocument/2006/relationships/hyperlink" Target="https://github.com/jonnor/micropython-mpu6886/" TargetMode="External"/><Relationship Id="rId6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hyperlink" Target="https://pyscript.net/" TargetMode="External"/><Relationship Id="rId5" Type="http://schemas.openxmlformats.org/officeDocument/2006/relationships/hyperlink" Target="https://wokwi.com/micropytho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micropython/micropython-lib" TargetMode="External"/><Relationship Id="rId4" Type="http://schemas.openxmlformats.org/officeDocument/2006/relationships/hyperlink" Target="https://docs.micropython.org/en/latest/genrst/index.html#micropython-differences-from-cpython" TargetMode="External"/><Relationship Id="rId9" Type="http://schemas.openxmlformats.org/officeDocument/2006/relationships/hyperlink" Target="https://github.com/micropython/micropython/issues/7919#issuecomment-1025221807" TargetMode="External"/><Relationship Id="rId5" Type="http://schemas.openxmlformats.org/officeDocument/2006/relationships/hyperlink" Target="https://docs.micropython.org/en/latest/genrst/index.html#micropython-differences-from-cpython" TargetMode="External"/><Relationship Id="rId6" Type="http://schemas.openxmlformats.org/officeDocument/2006/relationships/hyperlink" Target="https://docs.micropython.org/en/latest/genrst/index.html#micropython-differences-from-cpython" TargetMode="External"/><Relationship Id="rId7" Type="http://schemas.openxmlformats.org/officeDocument/2006/relationships/hyperlink" Target="https://github.com/micropython/micropython/issues/7919#issuecomment-1025221807" TargetMode="External"/><Relationship Id="rId8" Type="http://schemas.openxmlformats.org/officeDocument/2006/relationships/hyperlink" Target="https://github.com/micropython/micropython/issues/7919#issuecomment-102522180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micropython.org/en/latest/library/machine.html" TargetMode="External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jonnor/micropython-npyfile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hyperlink" Target="https://docs.micropython.org/en/latest/reference/filesystem.html" TargetMode="External"/><Relationship Id="rId9" Type="http://schemas.openxmlformats.org/officeDocument/2006/relationships/hyperlink" Target="https://docs.micropython.org/en/latest/reference/mpremote.html" TargetMode="External"/><Relationship Id="rId5" Type="http://schemas.openxmlformats.org/officeDocument/2006/relationships/hyperlink" Target="https://docs.micropython.org/en/latest/reference/filesystem.html" TargetMode="External"/><Relationship Id="rId6" Type="http://schemas.openxmlformats.org/officeDocument/2006/relationships/hyperlink" Target="https://docs.micropython.org/en/latest/reference/filesystem.html" TargetMode="External"/><Relationship Id="rId7" Type="http://schemas.openxmlformats.org/officeDocument/2006/relationships/hyperlink" Target="https://docs.micropython.org/en/latest/reference/mpremote.html" TargetMode="External"/><Relationship Id="rId8" Type="http://schemas.openxmlformats.org/officeDocument/2006/relationships/hyperlink" Target="https://docs.micropython.org/en/latest/reference/mpremote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hyperlink" Target="https://example.net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hyperlink" Target="https://github.com/micropython/micropython-lib/blob/master/micropython/bluetooth/aioble/README.md" TargetMode="External"/><Relationship Id="rId5" Type="http://schemas.openxmlformats.org/officeDocument/2006/relationships/hyperlink" Target="https://docs.micropython.org/en/latest/library/bluetooth.html" TargetMode="External"/><Relationship Id="rId6" Type="http://schemas.openxmlformats.org/officeDocument/2006/relationships/hyperlink" Target="https://docs.micropython.org/en/latest/library/network.WLAN.html" TargetMode="External"/><Relationship Id="rId7" Type="http://schemas.openxmlformats.org/officeDocument/2006/relationships/hyperlink" Target="https://docs.micropython.org/en/latest/library/network.LAN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hyperlink" Target="https://github.com/vshymanskyy/wasm2mpy" TargetMode="External"/><Relationship Id="rId5" Type="http://schemas.openxmlformats.org/officeDocument/2006/relationships/hyperlink" Target="https://github.com/vshymanskyy/wasm2mpy" TargetMode="External"/><Relationship Id="rId6" Type="http://schemas.openxmlformats.org/officeDocument/2006/relationships/hyperlink" Target="https://github.com/vshymanskyy/wasm2mpy" TargetMode="External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micropython.org/en/latest/develop/natmod.html" TargetMode="External"/><Relationship Id="rId4" Type="http://schemas.openxmlformats.org/officeDocument/2006/relationships/hyperlink" Target="https://docs.micropython.org/en/latest/develop/natmod.html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docs.micropython.org/en/latest/develop/natmod.html" TargetMode="External"/><Relationship Id="rId6" Type="http://schemas.openxmlformats.org/officeDocument/2006/relationships/hyperlink" Target="https://docs.micropython.org/en/latest/develop/cmodules.html" TargetMode="External"/><Relationship Id="rId7" Type="http://schemas.openxmlformats.org/officeDocument/2006/relationships/hyperlink" Target="https://docs.micropython.org/en/latest/develop/cmodules.html" TargetMode="External"/><Relationship Id="rId8" Type="http://schemas.openxmlformats.org/officeDocument/2006/relationships/hyperlink" Target="https://docs.micropython.org/en/latest/develop/cmodule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Relationship Id="rId4" Type="http://schemas.openxmlformats.org/officeDocument/2006/relationships/hyperlink" Target="https://github.com/emlearn/emlearn-micropython/tree/master/examples/soundlevel_iir" TargetMode="External"/><Relationship Id="rId9" Type="http://schemas.openxmlformats.org/officeDocument/2006/relationships/image" Target="../media/image22.png"/><Relationship Id="rId5" Type="http://schemas.openxmlformats.org/officeDocument/2006/relationships/hyperlink" Target="https://github.com/emlearn/emlearn-micropython/tree/master/examples/soundlevel_iir" TargetMode="External"/><Relationship Id="rId6" Type="http://schemas.openxmlformats.org/officeDocument/2006/relationships/hyperlink" Target="https://github.com/emlearn/emlearn-micropython/tree/master/examples/soundlevel_iir" TargetMode="External"/><Relationship Id="rId7" Type="http://schemas.openxmlformats.org/officeDocument/2006/relationships/hyperlink" Target="https://github.com/miketeachman/micropython-i2s-examples" TargetMode="External"/><Relationship Id="rId8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cnadler86/micropython-camera-API" TargetMode="External"/><Relationship Id="rId4" Type="http://schemas.openxmlformats.org/officeDocument/2006/relationships/hyperlink" Target="https://github.com/cnadler86/micropython-camera-API" TargetMode="External"/><Relationship Id="rId5" Type="http://schemas.openxmlformats.org/officeDocument/2006/relationships/hyperlink" Target="https://github.com/cnadler86/micropython-camera-API" TargetMode="External"/><Relationship Id="rId6" Type="http://schemas.openxmlformats.org/officeDocument/2006/relationships/hyperlink" Target="https://openmv.io/" TargetMode="External"/><Relationship Id="rId7" Type="http://schemas.openxmlformats.org/officeDocument/2006/relationships/image" Target="../media/image1.jpg"/><Relationship Id="rId8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https://github.com/emlearn/emlearn-micropython" TargetMode="External"/><Relationship Id="rId5" Type="http://schemas.openxmlformats.org/officeDocument/2006/relationships/hyperlink" Target="https://github.com/emlearn/emlearn-micropython" TargetMode="External"/><Relationship Id="rId6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hyperlink" Target="https://github.com/emlearn/emlearn-micropython/tree/master/examples/soundlevel_iir" TargetMode="External"/><Relationship Id="rId5" Type="http://schemas.openxmlformats.org/officeDocument/2006/relationships/hyperlink" Target="https://github.com/emlearn/emlearn-micropython/tree/master/examples/soundlevel_iir" TargetMode="External"/><Relationship Id="rId6" Type="http://schemas.openxmlformats.org/officeDocument/2006/relationships/hyperlink" Target="https://github.com/emlearn/emlearn-micropython/tree/master/examples/soundlevel_iir" TargetMode="External"/><Relationship Id="rId7" Type="http://schemas.openxmlformats.org/officeDocument/2006/relationships/image" Target="../media/image45.png"/><Relationship Id="rId8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8.jpg"/><Relationship Id="rId6" Type="http://schemas.openxmlformats.org/officeDocument/2006/relationships/hyperlink" Target="https://github.com/emlearn/emlearn-micropython/tree/master/examples/har_trees" TargetMode="External"/><Relationship Id="rId7" Type="http://schemas.openxmlformats.org/officeDocument/2006/relationships/hyperlink" Target="https://github.com/emlearn/emlearn-micropython/tree/master/examples/har_trees" TargetMode="External"/><Relationship Id="rId8" Type="http://schemas.openxmlformats.org/officeDocument/2006/relationships/hyperlink" Target="https://github.com/emlearn/emlearn-micropython/tree/master/examples/har_tree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emlearn/emlearn-micropython/tree/master/examples/mnist_cnn" TargetMode="External"/><Relationship Id="rId4" Type="http://schemas.openxmlformats.org/officeDocument/2006/relationships/hyperlink" Target="https://github.com/emlearn/emlearn-micropython/tree/master/examples/mnist_cnn" TargetMode="External"/><Relationship Id="rId5" Type="http://schemas.openxmlformats.org/officeDocument/2006/relationships/hyperlink" Target="https://github.com/emlearn/emlearn-micropython/tree/master/examples/mnist_cnn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Relationship Id="rId4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https://github.com/emlearn/emlearn-micropython" TargetMode="External"/><Relationship Id="rId5" Type="http://schemas.openxmlformats.org/officeDocument/2006/relationships/hyperlink" Target="https://github.com/emlearn/emlearn-micropython" TargetMode="External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fosdem.org/2025/schedule/event/fosdem-2025-4524-milliwatt-sized-machine-learning-on-microcontrollers-with-emlearn/" TargetMode="External"/><Relationship Id="rId4" Type="http://schemas.openxmlformats.org/officeDocument/2006/relationships/hyperlink" Target="https://micropython.org/" TargetMode="External"/><Relationship Id="rId9" Type="http://schemas.openxmlformats.org/officeDocument/2006/relationships/hyperlink" Target="https://za.pycon.org/talks/31-sensor-data-processing-on-microcontrollers-with-micropython/" TargetMode="External"/><Relationship Id="rId5" Type="http://schemas.openxmlformats.org/officeDocument/2006/relationships/hyperlink" Target="https://emlearn-micropython.readthedocs.io" TargetMode="External"/><Relationship Id="rId6" Type="http://schemas.openxmlformats.org/officeDocument/2006/relationships/hyperlink" Target="https://www.youtube.com/watch?v=S3GjLr0ZIE0" TargetMode="External"/><Relationship Id="rId7" Type="http://schemas.openxmlformats.org/officeDocument/2006/relationships/hyperlink" Target="https://www.youtube.com/watch?v=LyO5k1VMdOQ" TargetMode="External"/><Relationship Id="rId8" Type="http://schemas.openxmlformats.org/officeDocument/2006/relationships/hyperlink" Target="https://www.youtube.com/watch?v=LyO5k1VMdOQ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5" Type="http://schemas.openxmlformats.org/officeDocument/2006/relationships/hyperlink" Target="https://github.com/orgs/micropython/discussions/15512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hyperlink" Target="https://github.com/emlearn/emlearn-micropython/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ocs.micropython.org/en/latest/reference/asm_thumb2_index.html" TargetMode="External"/><Relationship Id="rId4" Type="http://schemas.openxmlformats.org/officeDocument/2006/relationships/hyperlink" Target="https://docs.micropython.org/en/latest/reference/asm_thumb2_index.html" TargetMode="External"/><Relationship Id="rId9" Type="http://schemas.openxmlformats.org/officeDocument/2006/relationships/image" Target="../media/image42.png"/><Relationship Id="rId5" Type="http://schemas.openxmlformats.org/officeDocument/2006/relationships/hyperlink" Target="https://docs.micropython.org/en/latest/reference/asm_thumb2_index.html" TargetMode="External"/><Relationship Id="rId6" Type="http://schemas.openxmlformats.org/officeDocument/2006/relationships/hyperlink" Target="https://github.com/peterhinch/micropython-filters/blob/master/fir.py" TargetMode="External"/><Relationship Id="rId7" Type="http://schemas.openxmlformats.org/officeDocument/2006/relationships/hyperlink" Target="https://github.com/peterhinch/micropython-filters/blob/master/fir.py" TargetMode="External"/><Relationship Id="rId8" Type="http://schemas.openxmlformats.org/officeDocument/2006/relationships/hyperlink" Target="https://github.com/peterhinch/micropython-filters/blob/master/fir.py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hyperlink" Target="https://github.com/emlearn/emlearn-micropython/blob/master/examples/har_trees/timebased.py" TargetMode="External"/><Relationship Id="rId5" Type="http://schemas.openxmlformats.org/officeDocument/2006/relationships/hyperlink" Target="https://www.mdpi.com/2079-9292/10/21/2640" TargetMode="External"/><Relationship Id="rId6" Type="http://schemas.openxmlformats.org/officeDocument/2006/relationships/hyperlink" Target="https://github.com/jonnor/micropython-npyfile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5" Type="http://schemas.openxmlformats.org/officeDocument/2006/relationships/image" Target="../media/image51.jpg"/><Relationship Id="rId6" Type="http://schemas.openxmlformats.org/officeDocument/2006/relationships/image" Target="../media/image17.png"/><Relationship Id="rId7" Type="http://schemas.openxmlformats.org/officeDocument/2006/relationships/image" Target="../media/image19.jpg"/><Relationship Id="rId8" Type="http://schemas.openxmlformats.org/officeDocument/2006/relationships/image" Target="../media/image5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icropython.org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0.jpg"/><Relationship Id="rId9" Type="http://schemas.openxmlformats.org/officeDocument/2006/relationships/image" Target="../media/image4.png"/><Relationship Id="rId5" Type="http://schemas.openxmlformats.org/officeDocument/2006/relationships/image" Target="../media/image13.jpg"/><Relationship Id="rId6" Type="http://schemas.openxmlformats.org/officeDocument/2006/relationships/image" Target="../media/image12.jpg"/><Relationship Id="rId7" Type="http://schemas.openxmlformats.org/officeDocument/2006/relationships/image" Target="../media/image51.jpg"/><Relationship Id="rId8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MicroPython - </a:t>
            </a:r>
            <a:br>
              <a:rPr b="1" lang="en" sz="3600"/>
            </a:br>
            <a:r>
              <a:rPr b="1" lang="en" sz="3600"/>
              <a:t>Python for microcontrollers </a:t>
            </a:r>
            <a:br>
              <a:rPr b="1" lang="en" sz="3600"/>
            </a:br>
            <a:r>
              <a:rPr b="1" lang="en" sz="3600"/>
              <a:t>and Embedded Linux</a:t>
            </a:r>
            <a:endParaRPr sz="3600"/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311700" y="2237096"/>
            <a:ext cx="8520600" cy="13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95959"/>
                </a:solidFill>
              </a:rPr>
              <a:t>with focus on sensor-oriented applications</a:t>
            </a:r>
            <a:br>
              <a:rPr lang="en" sz="2400"/>
            </a:br>
            <a:r>
              <a:rPr b="1" lang="en" sz="18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r>
              <a:rPr b="1" lang="en" sz="1800"/>
              <a:t> </a:t>
            </a:r>
            <a:endParaRPr b="1" sz="1800"/>
          </a:p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311700" y="3839800"/>
            <a:ext cx="85206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FOSDEM 2025, Brussels</a:t>
            </a:r>
            <a:br>
              <a:rPr lang="en" sz="1800"/>
            </a:br>
            <a:r>
              <a:rPr lang="en" sz="1800"/>
              <a:t>Embedded devroom</a:t>
            </a:r>
            <a:br>
              <a:rPr lang="en" sz="1800"/>
            </a:br>
            <a:r>
              <a:rPr b="1" lang="en" sz="1800"/>
              <a:t>Jon Nordby </a:t>
            </a:r>
            <a:r>
              <a:rPr b="1"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jononor@gmail.com</a:t>
            </a:r>
            <a:endParaRPr b="1" sz="18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693" y="3920788"/>
            <a:ext cx="1053206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b="6347" l="15696" r="15997" t="10138"/>
          <a:stretch/>
        </p:blipFill>
        <p:spPr>
          <a:xfrm>
            <a:off x="7001475" y="3814999"/>
            <a:ext cx="1954326" cy="11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16389" l="11556" r="16666" t="15407"/>
          <a:stretch/>
        </p:blipFill>
        <p:spPr>
          <a:xfrm rot="2099982">
            <a:off x="6041457" y="1743762"/>
            <a:ext cx="2464460" cy="1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MicroPython</a:t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311700" y="1134350"/>
            <a:ext cx="647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prebuilt firmware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https://micropython.org/download/?port=esp32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Flash firmware to device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esptool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erase_flash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write_flash -z 0 micropython-v1.17.bin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to device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pip install mpremote</a:t>
            </a:r>
            <a:br>
              <a:rPr lang="en" sz="1800"/>
            </a:br>
            <a:r>
              <a:rPr lang="en" sz="1800"/>
              <a:t>	</a:t>
            </a:r>
            <a:r>
              <a:rPr lang="en"/>
              <a:t>mpremote repl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IDE (optional): Viper IDE, Thonny, VS Code, et.c.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5">
            <a:alphaModFix/>
          </a:blip>
          <a:srcRect b="36019" l="1728" r="31283" t="30538"/>
          <a:stretch/>
        </p:blipFill>
        <p:spPr>
          <a:xfrm>
            <a:off x="3755575" y="3382450"/>
            <a:ext cx="4762375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311700" y="1457275"/>
            <a:ext cx="3351000" cy="29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Read the sensor in a loop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Send data using MQTT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Wait until next measurement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same approach usable for other </a:t>
            </a:r>
            <a:br>
              <a:rPr lang="en"/>
            </a:br>
            <a:r>
              <a:rPr lang="en"/>
              <a:t>slow-changing phenomena</a:t>
            </a:r>
            <a:br>
              <a:rPr lang="en"/>
            </a:br>
            <a:br>
              <a:rPr lang="en"/>
            </a:br>
            <a:r>
              <a:rPr lang="en"/>
              <a:t>Using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https://viper-ide.org/</a:t>
            </a:r>
            <a:r>
              <a:rPr lang="en"/>
              <a:t> with Chromium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Zero-install. Connect to device via USB</a:t>
            </a:r>
            <a:endParaRPr/>
          </a:p>
        </p:txBody>
      </p:sp>
      <p:sp>
        <p:nvSpPr>
          <p:cNvPr id="205" name="Google Shape;205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381175" y="4507800"/>
            <a:ext cx="360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Using </a:t>
            </a: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peterhinch/micropython-mqtt</a:t>
            </a:r>
            <a:br>
              <a:rPr lang="en" sz="1000"/>
            </a:br>
            <a:r>
              <a:rPr lang="en" sz="1000"/>
              <a:t>and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jonnor/micropython-mpu6886</a:t>
            </a:r>
            <a:r>
              <a:rPr lang="en" sz="1000"/>
              <a:t> </a:t>
            </a:r>
            <a:endParaRPr sz="1000"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445025"/>
            <a:ext cx="3880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Temperature sensor </a:t>
            </a:r>
            <a:br>
              <a:rPr lang="en"/>
            </a:br>
            <a:r>
              <a:rPr lang="en"/>
              <a:t>- code</a:t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6">
            <a:alphaModFix/>
          </a:blip>
          <a:srcRect b="30133" l="15725" r="56805" t="18304"/>
          <a:stretch/>
        </p:blipFill>
        <p:spPr>
          <a:xfrm>
            <a:off x="4271800" y="0"/>
            <a:ext cx="48712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12929" l="0" r="0" t="0"/>
          <a:stretch/>
        </p:blipFill>
        <p:spPr>
          <a:xfrm>
            <a:off x="1115025" y="1073050"/>
            <a:ext cx="6359374" cy="39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2" type="body"/>
          </p:nvPr>
        </p:nvSpPr>
        <p:spPr>
          <a:xfrm>
            <a:off x="540300" y="4173000"/>
            <a:ext cx="28602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https://pyscript.net/</a:t>
            </a:r>
            <a:r>
              <a:rPr lang="en"/>
              <a:t> </a:t>
            </a:r>
            <a:br>
              <a:rPr lang="en"/>
            </a:br>
            <a:r>
              <a:rPr lang="en"/>
              <a:t>MicroPython REPL on frontpage</a:t>
            </a:r>
            <a:endParaRPr/>
          </a:p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Try it now - running in the browser!</a:t>
            </a:r>
            <a:endParaRPr/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540300" y="3488475"/>
            <a:ext cx="28935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https://wokwi.com/micropython</a:t>
            </a:r>
            <a:r>
              <a:rPr b="1" lang="en"/>
              <a:t> </a:t>
            </a:r>
            <a:br>
              <a:rPr b="1" lang="en"/>
            </a:br>
            <a:r>
              <a:rPr b="1" lang="en"/>
              <a:t>Brower-based simulator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br>
              <a:rPr lang="en"/>
            </a:br>
            <a:r>
              <a:rPr lang="en"/>
              <a:t>tour</a:t>
            </a:r>
            <a:endParaRPr/>
          </a:p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00" y="3153700"/>
            <a:ext cx="26789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311700" y="1152475"/>
            <a:ext cx="5082000" cy="3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degree of compatibility - but never 100%</a:t>
            </a:r>
            <a:br>
              <a:rPr b="1" lang="en"/>
            </a:br>
            <a:r>
              <a:rPr lang="en"/>
              <a:t>Continuous</a:t>
            </a:r>
            <a:r>
              <a:rPr lang="en"/>
              <a:t> job to keep up with CPython</a:t>
            </a:r>
            <a:br>
              <a:rPr lang="en"/>
            </a:br>
            <a:r>
              <a:rPr lang="en"/>
              <a:t>Some differences inherent  - from &lt; 1 MB RAM and FLASH</a:t>
            </a:r>
            <a:br>
              <a:rPr lang="en"/>
            </a:br>
            <a:br>
              <a:rPr lang="en"/>
            </a:br>
            <a:r>
              <a:rPr b="1" lang="en"/>
              <a:t>Included</a:t>
            </a:r>
            <a:r>
              <a:rPr b="1" lang="en"/>
              <a:t> libraries are minimal</a:t>
            </a:r>
            <a:br>
              <a:rPr lang="en"/>
            </a:br>
            <a:r>
              <a:rPr lang="en"/>
              <a:t>micropython-lib has more extensisive/featured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https://github.com/micropython/micropython-lib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Known incompatibilities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https://docs.micropython.org/en/latest/genrst/index.html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#micropython-differences-from-cpython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b="1" lang="en"/>
              <a:t>Not implemented </a:t>
            </a:r>
            <a:r>
              <a:rPr lang="en"/>
              <a:t>(by CPython major </a:t>
            </a:r>
            <a:r>
              <a:rPr lang="en"/>
              <a:t>release)</a:t>
            </a:r>
            <a:br>
              <a:rPr b="1"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https://github.com/micropython/micropython/issues/</a:t>
            </a:r>
            <a:br>
              <a:rPr lang="en" u="sng">
                <a:solidFill>
                  <a:schemeClr val="hlink"/>
                </a:solidFill>
                <a:hlinkClick r:id="rId8"/>
              </a:rPr>
            </a:br>
            <a:r>
              <a:rPr lang="en" u="sng">
                <a:solidFill>
                  <a:schemeClr val="hlink"/>
                </a:solidFill>
                <a:hlinkClick r:id="rId9"/>
              </a:rPr>
              <a:t>7919#issuecomment-1025221807</a:t>
            </a:r>
            <a:r>
              <a:rPr lang="en"/>
              <a:t> </a:t>
            </a:r>
            <a:br>
              <a:rPr b="1" lang="en"/>
            </a:br>
            <a:br>
              <a:rPr b="1" lang="en"/>
            </a:br>
            <a:endParaRPr b="1"/>
          </a:p>
        </p:txBody>
      </p:sp>
      <p:sp>
        <p:nvSpPr>
          <p:cNvPr id="232" name="Google Shape;232;p30"/>
          <p:cNvSpPr txBox="1"/>
          <p:nvPr>
            <p:ph idx="2" type="body"/>
          </p:nvPr>
        </p:nvSpPr>
        <p:spPr>
          <a:xfrm>
            <a:off x="5300500" y="1152475"/>
            <a:ext cx="37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CFFI or C module compatibility!</a:t>
            </a:r>
            <a:br>
              <a:rPr lang="en"/>
            </a:br>
            <a:r>
              <a:rPr lang="en"/>
              <a:t>But there is another C API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Garbage collected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GC cycle </a:t>
            </a:r>
            <a:r>
              <a:rPr i="1" lang="en"/>
              <a:t>will take 1-10 ms</a:t>
            </a:r>
            <a:r>
              <a:rPr lang="en"/>
              <a:t> (typ)</a:t>
            </a:r>
            <a:br>
              <a:rPr lang="en"/>
            </a:br>
            <a:r>
              <a:rPr lang="en"/>
              <a:t>Some control, limited (gc module)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b="1" lang="en"/>
              <a:t>TLDR: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Will be very familiar to Python devs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 scripts will mostly work with minor mods.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Larger programs/modules may need refactoring or rewrite to fit target</a:t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MicroPython </a:t>
            </a:r>
            <a:r>
              <a:rPr i="1" lang="en"/>
              <a:t>is</a:t>
            </a:r>
            <a:r>
              <a:rPr lang="en"/>
              <a:t> Python - but not CPython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311700" y="923875"/>
            <a:ext cx="5644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https://docs.micropython.org/en/latest/library/machine.html</a:t>
            </a:r>
            <a:r>
              <a:rPr lang="en"/>
              <a:t> </a:t>
            </a:r>
            <a:endParaRPr/>
          </a:p>
        </p:txBody>
      </p:sp>
      <p:sp>
        <p:nvSpPr>
          <p:cNvPr id="241" name="Google Shape;241;p31"/>
          <p:cNvSpPr txBox="1"/>
          <p:nvPr>
            <p:ph idx="2" type="body"/>
          </p:nvPr>
        </p:nvSpPr>
        <p:spPr>
          <a:xfrm>
            <a:off x="5399025" y="1152475"/>
            <a:ext cx="343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Abstraction Layer</a:t>
            </a:r>
            <a:br>
              <a:rPr b="1" lang="en"/>
            </a:br>
            <a:r>
              <a:rPr lang="en"/>
              <a:t>for microcontroller peripherals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Same on all hardware/ports</a:t>
            </a:r>
            <a:br>
              <a:rPr lang="en"/>
            </a:br>
            <a:r>
              <a:rPr lang="en"/>
              <a:t>* with exceptions</a:t>
            </a:r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Hardware access - the </a:t>
            </a:r>
            <a:r>
              <a:rPr b="1" lang="en"/>
              <a:t>machine</a:t>
            </a:r>
            <a:r>
              <a:rPr lang="en"/>
              <a:t> module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4">
            <a:alphaModFix/>
          </a:blip>
          <a:srcRect b="0" l="0" r="12157" t="0"/>
          <a:stretch/>
        </p:blipFill>
        <p:spPr>
          <a:xfrm>
            <a:off x="311699" y="1402325"/>
            <a:ext cx="4759726" cy="35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311700" y="1000075"/>
            <a:ext cx="5447700" cy="3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Enabled on most ports/hardware</a:t>
            </a:r>
            <a:br>
              <a:rPr lang="en"/>
            </a:br>
            <a:r>
              <a:rPr lang="en"/>
              <a:t>(with sufficient resources)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Internal FLASH</a:t>
            </a:r>
            <a:r>
              <a:rPr lang="en"/>
              <a:t> and/or </a:t>
            </a:r>
            <a:r>
              <a:rPr b="1" lang="en"/>
              <a:t>SDCard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LittleFS</a:t>
            </a:r>
            <a:r>
              <a:rPr lang="en"/>
              <a:t> or </a:t>
            </a:r>
            <a:r>
              <a:rPr b="1" lang="en"/>
              <a:t>FAT32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Save/load from standard files</a:t>
            </a:r>
            <a:br>
              <a:rPr lang="en"/>
            </a:br>
            <a:br>
              <a:rPr lang="en"/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https://docs.micropython.org</a:t>
            </a:r>
            <a:b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/en/latest/reference/filesystem.html</a:t>
            </a:r>
            <a:r>
              <a:rPr lang="en"/>
              <a:t> </a:t>
            </a:r>
            <a:endParaRPr/>
          </a:p>
        </p:txBody>
      </p:sp>
      <p:sp>
        <p:nvSpPr>
          <p:cNvPr id="251" name="Google Shape;251;p32"/>
          <p:cNvSpPr txBox="1"/>
          <p:nvPr>
            <p:ph idx="2" type="body"/>
          </p:nvPr>
        </p:nvSpPr>
        <p:spPr>
          <a:xfrm>
            <a:off x="4474800" y="951175"/>
            <a:ext cx="43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for PC &lt;-&gt; microcontroller communication</a:t>
            </a: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https://docs.micropython.org</a:t>
            </a:r>
            <a:br>
              <a:rPr lang="en" u="sng">
                <a:solidFill>
                  <a:schemeClr val="hlink"/>
                </a:solidFill>
                <a:hlinkClick r:id="rId8"/>
              </a:rPr>
            </a:br>
            <a:r>
              <a:rPr lang="en" u="sng">
                <a:solidFill>
                  <a:schemeClr val="hlink"/>
                </a:solidFill>
                <a:hlinkClick r:id="rId9"/>
              </a:rPr>
              <a:t>/en/latest/reference/mpremote.html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Copy from device</a:t>
            </a:r>
            <a:br>
              <a:rPr lang="en"/>
            </a:br>
            <a:br>
              <a:rPr lang="en"/>
            </a:br>
            <a:r>
              <a:rPr lang="en"/>
              <a:t>	mpremote cp -r :images/ ./data/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Copy to device</a:t>
            </a:r>
            <a:br>
              <a:rPr lang="en"/>
            </a:br>
            <a:br>
              <a:rPr lang="en"/>
            </a:br>
            <a:r>
              <a:rPr lang="en"/>
              <a:t>	mpremote cp ./model.trees.csv ./models/</a:t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File system</a:t>
            </a:r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311700" y="4504800"/>
            <a:ext cx="41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micropython-npyfile to read/write Numpy .npy files</a:t>
            </a:r>
            <a:br>
              <a:rPr b="1" lang="en">
                <a:solidFill>
                  <a:schemeClr val="dk2"/>
                </a:solidFill>
              </a:rPr>
            </a:br>
            <a:r>
              <a:rPr lang="en" sz="1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https://github.com/jonnor/micropython-npyfile/</a:t>
            </a:r>
            <a:endParaRPr/>
          </a:p>
        </p:txBody>
      </p:sp>
      <p:sp>
        <p:nvSpPr>
          <p:cNvPr id="255" name="Google Shape;255;p32"/>
          <p:cNvSpPr txBox="1"/>
          <p:nvPr>
            <p:ph type="title"/>
          </p:nvPr>
        </p:nvSpPr>
        <p:spPr>
          <a:xfrm>
            <a:off x="4509850" y="445025"/>
            <a:ext cx="397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mpremote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mip</a:t>
            </a:r>
            <a:r>
              <a:rPr lang="en"/>
              <a:t> - package manager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365750" y="1164125"/>
            <a:ext cx="4776600" cy="3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Install from micropython-lib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mpremote install requests</a:t>
            </a:r>
            <a:br>
              <a:rPr lang="en" sz="1400"/>
            </a:br>
            <a:br>
              <a:rPr lang="en" sz="1400"/>
            </a:br>
            <a:r>
              <a:rPr b="1" lang="en" sz="1400"/>
              <a:t>Third party packages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400">
                <a:solidFill>
                  <a:schemeClr val="dk1"/>
                </a:solidFill>
              </a:rPr>
            </a:br>
            <a:r>
              <a:rPr i="1" lang="en" sz="1400">
                <a:solidFill>
                  <a:schemeClr val="dk1"/>
                </a:solidFill>
              </a:rPr>
              <a:t>	</a:t>
            </a:r>
            <a:r>
              <a:rPr lang="en" sz="1400">
                <a:solidFill>
                  <a:schemeClr val="dk1"/>
                </a:solidFill>
              </a:rPr>
              <a:t>mpremote install github:jonnor/micropython-zipfile</a:t>
            </a:r>
            <a:br>
              <a:rPr lang="en" sz="1400">
                <a:solidFill>
                  <a:schemeClr val="dk1"/>
                </a:solidFill>
              </a:rPr>
            </a:br>
            <a:br>
              <a:rPr i="1" lang="en" sz="1400">
                <a:solidFill>
                  <a:schemeClr val="dk1"/>
                </a:solidFill>
              </a:rPr>
            </a:br>
            <a:r>
              <a:rPr b="1" lang="en" sz="1400"/>
              <a:t>Can run directly on device *</a:t>
            </a:r>
            <a:endParaRPr b="1" sz="14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import mip</a:t>
            </a:r>
            <a:br>
              <a:rPr lang="en" sz="1400"/>
            </a:br>
            <a:r>
              <a:rPr lang="en" sz="1400"/>
              <a:t>	mip.install(‘requests’)</a:t>
            </a:r>
            <a:br>
              <a:rPr lang="en" sz="1400"/>
            </a:br>
            <a:br>
              <a:rPr lang="en" sz="1400"/>
            </a:br>
            <a:r>
              <a:rPr lang="en" sz="1400"/>
              <a:t>* Assuming device has Internet over WiFi/Ethernet </a:t>
            </a:r>
            <a:endParaRPr sz="1400"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4783150" y="3220775"/>
            <a:ext cx="4438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Install native C modules at runtime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mpremote mip install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</a:t>
            </a:r>
            <a:r>
              <a:rPr i="1"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https://example.net/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</a:t>
            </a:r>
            <a:r>
              <a:rPr b="1" i="1" lang="en">
                <a:solidFill>
                  <a:schemeClr val="dk1"/>
                </a:solidFill>
              </a:rPr>
              <a:t>xtensawin</a:t>
            </a:r>
            <a:r>
              <a:rPr i="1" lang="en">
                <a:solidFill>
                  <a:schemeClr val="dk1"/>
                </a:solidFill>
              </a:rPr>
              <a:t>_</a:t>
            </a:r>
            <a:r>
              <a:rPr b="1" i="1" lang="en">
                <a:solidFill>
                  <a:schemeClr val="dk1"/>
                </a:solidFill>
              </a:rPr>
              <a:t>6.2*</a:t>
            </a:r>
            <a:r>
              <a:rPr i="1" lang="en">
                <a:solidFill>
                  <a:schemeClr val="dk1"/>
                </a:solidFill>
              </a:rPr>
              <a:t>/emlearn_trees.mpy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* </a:t>
            </a:r>
            <a:r>
              <a:rPr lang="en">
                <a:solidFill>
                  <a:schemeClr val="dk1"/>
                </a:solidFill>
              </a:rPr>
              <a:t>Specify architecture + MicroPython ABI version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311700" y="1152475"/>
            <a:ext cx="4153800" cy="3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BLE - Bluetooth Low Energy</a:t>
            </a:r>
            <a:br>
              <a:rPr lang="en"/>
            </a:br>
            <a:br>
              <a:rPr lang="en"/>
            </a:br>
            <a:r>
              <a:rPr b="1" lang="en" u="sng">
                <a:solidFill>
                  <a:schemeClr val="hlink"/>
                </a:solidFill>
                <a:hlinkClick r:id="rId4"/>
              </a:rPr>
              <a:t>aioble</a:t>
            </a:r>
            <a:r>
              <a:rPr b="1" lang="en"/>
              <a:t> - </a:t>
            </a:r>
            <a:r>
              <a:rPr lang="en"/>
              <a:t>high-level application API, asyncio</a:t>
            </a:r>
            <a:br>
              <a:rPr b="1" lang="en"/>
            </a:br>
            <a:r>
              <a:rPr b="1" lang="en" u="sng">
                <a:solidFill>
                  <a:schemeClr val="hlink"/>
                </a:solidFill>
                <a:hlinkClick r:id="rId5"/>
              </a:rPr>
              <a:t>bluetooth</a:t>
            </a:r>
            <a:r>
              <a:rPr b="1" lang="en"/>
              <a:t> </a:t>
            </a:r>
            <a:r>
              <a:rPr lang="en"/>
              <a:t>- low-level hardware-layer</a:t>
            </a:r>
            <a:br>
              <a:rPr lang="en"/>
            </a:br>
            <a:r>
              <a:rPr lang="en"/>
              <a:t>Ports: ESP32, RP2, Unix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WiFi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network.WLAN</a:t>
            </a:r>
            <a:r>
              <a:rPr lang="en"/>
              <a:t> </a:t>
            </a:r>
            <a:br>
              <a:rPr lang="en"/>
            </a:br>
            <a:r>
              <a:rPr lang="en"/>
              <a:t>Ports: ESP32, RP2, STM32, etc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Ethernet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network.LAN</a:t>
            </a:r>
            <a:br>
              <a:rPr lang="en"/>
            </a:br>
            <a:r>
              <a:rPr lang="en"/>
              <a:t>Ports: ESP32, RP2, STM32, etc</a:t>
            </a:r>
            <a:br>
              <a:rPr lang="en"/>
            </a:br>
            <a:r>
              <a:rPr lang="en"/>
              <a:t>Hardware: Wiznet, +++</a:t>
            </a:r>
            <a:br>
              <a:rPr lang="en"/>
            </a:br>
            <a:endParaRPr/>
          </a:p>
        </p:txBody>
      </p:sp>
      <p:sp>
        <p:nvSpPr>
          <p:cNvPr id="270" name="Google Shape;270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Connectivity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 modules *</a:t>
            </a:r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387900" y="4507800"/>
            <a:ext cx="83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850" y="53675"/>
            <a:ext cx="5672123" cy="508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311700" y="1154525"/>
            <a:ext cx="29832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Defines a Python module with API. functions/classes et.c.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</a:t>
            </a:r>
            <a:r>
              <a:rPr b="1" lang="en"/>
              <a:t>mplemented by users</a:t>
            </a:r>
            <a:r>
              <a:rPr lang="en"/>
              <a:t>,</a:t>
            </a:r>
            <a:br>
              <a:rPr lang="en"/>
            </a:br>
            <a:r>
              <a:rPr b="1" lang="en"/>
              <a:t>libraries,</a:t>
            </a:r>
            <a:r>
              <a:rPr lang="en"/>
              <a:t> or be </a:t>
            </a:r>
            <a:r>
              <a:rPr b="1" lang="en"/>
              <a:t>part of MicroPython core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 be </a:t>
            </a:r>
            <a:r>
              <a:rPr b="1" lang="en"/>
              <a:t>portable</a:t>
            </a:r>
            <a:r>
              <a:rPr lang="en"/>
              <a:t> or </a:t>
            </a:r>
            <a:r>
              <a:rPr b="1" lang="en"/>
              <a:t>hardware/platform specific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 Or </a:t>
            </a:r>
            <a:r>
              <a:rPr b="1" lang="en"/>
              <a:t>other language</a:t>
            </a:r>
            <a:r>
              <a:rPr lang="en"/>
              <a:t> which </a:t>
            </a:r>
            <a:r>
              <a:rPr b="1" lang="en"/>
              <a:t>compiles to C</a:t>
            </a:r>
            <a:r>
              <a:rPr lang="en"/>
              <a:t>, or </a:t>
            </a:r>
            <a:r>
              <a:rPr b="1" lang="en"/>
              <a:t>exposes C API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https://github.com/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vshymanskyy/wasm2mpy</a:t>
            </a:r>
            <a:r>
              <a:rPr lang="en"/>
              <a:t> </a:t>
            </a:r>
            <a:br>
              <a:rPr lang="en"/>
            </a:br>
            <a:r>
              <a:rPr lang="en"/>
              <a:t>C++, Rust, Zig, TinyGo, TypeScript</a:t>
            </a:r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476625" y="476050"/>
            <a:ext cx="2534851" cy="23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Native module (.mpy)   VS   External C module</a:t>
            </a:r>
            <a:endParaRPr/>
          </a:p>
        </p:txBody>
      </p:sp>
      <p:graphicFrame>
        <p:nvGraphicFramePr>
          <p:cNvPr id="286" name="Google Shape;286;p36"/>
          <p:cNvGraphicFramePr/>
          <p:nvPr/>
        </p:nvGraphicFramePr>
        <p:xfrm>
          <a:off x="387900" y="11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{CCD62218-14E1-4839-8599-48EFA7ABB360}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Native module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External C module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Installable at runtime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Yes, as .mpy file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Must be included in firmware image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SDK/toolchain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(only to build)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 executes from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Limitations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libc / libm linked </a:t>
                      </a:r>
                      <a:r>
                        <a:rPr b="1" lang="en" sz="1200"/>
                        <a:t>*</a:t>
                      </a:r>
                      <a:br>
                        <a:rPr lang="en" sz="1200"/>
                      </a:br>
                      <a:r>
                        <a:rPr lang="en" sz="1200"/>
                        <a:t>No static BSS </a:t>
                      </a:r>
                      <a:r>
                        <a:rPr b="1" lang="en" sz="1200"/>
                        <a:t>*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None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Maturity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r>
                        <a:rPr b="1" lang="en" sz="1200"/>
                        <a:t>*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Excellent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Documentation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3"/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hlink"/>
                          </a:solidFill>
                          <a:hlinkClick r:id="rId4"/>
                        </a:rPr>
                      </a:br>
                      <a:r>
                        <a:rPr lang="en" sz="1200" u="sng">
                          <a:solidFill>
                            <a:schemeClr val="hlink"/>
                          </a:solidFill>
                          <a:hlinkClick r:id="rId5"/>
                        </a:rPr>
                        <a:t>en/latest/develop/natmod.html</a:t>
                      </a: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5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accent5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</a:br>
                      <a:r>
                        <a:rPr lang="en" sz="1200" u="sng">
                          <a:solidFill>
                            <a:schemeClr val="accent5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en/latest/develop/cmodules.html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7" name="Google Shape;287;p36"/>
          <p:cNvSpPr txBox="1"/>
          <p:nvPr/>
        </p:nvSpPr>
        <p:spPr>
          <a:xfrm>
            <a:off x="387900" y="4507800"/>
            <a:ext cx="836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</a:t>
            </a:r>
            <a:r>
              <a:rPr lang="en"/>
              <a:t> Improved greatly in upcoming MicroPython (1.25+).</a:t>
            </a:r>
            <a:br>
              <a:rPr lang="en"/>
            </a:br>
            <a:r>
              <a:rPr lang="en"/>
              <a:t>Contributions by Volodymyr Shymanskyy, Alessandro Gatti, Damien George, and others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311700" y="555600"/>
            <a:ext cx="4208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Audio input - </a:t>
            </a:r>
            <a:r>
              <a:rPr b="1" lang="en"/>
              <a:t>machine.I2S</a:t>
            </a:r>
            <a:endParaRPr b="1"/>
          </a:p>
        </p:txBody>
      </p:sp>
      <p:sp>
        <p:nvSpPr>
          <p:cNvPr id="294" name="Google Shape;294;p37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311700" y="1152475"/>
            <a:ext cx="40677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Digital microphone</a:t>
            </a:r>
            <a:r>
              <a:rPr lang="en" sz="1400"/>
              <a:t> or </a:t>
            </a:r>
            <a:r>
              <a:rPr b="1" lang="en" sz="1400"/>
              <a:t>external audio ADC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Can be done using I2S protocol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 ports </a:t>
            </a:r>
            <a:r>
              <a:rPr b="1" lang="en" sz="1400"/>
              <a:t>ESP32, STM32, RP2, NRF52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PDM</a:t>
            </a:r>
            <a:r>
              <a:rPr lang="en" sz="1400"/>
              <a:t> protocol not supported :(</a:t>
            </a:r>
            <a:endParaRPr sz="1400"/>
          </a:p>
        </p:txBody>
      </p:sp>
      <p:sp>
        <p:nvSpPr>
          <p:cNvPr id="296" name="Google Shape;296;p37"/>
          <p:cNvSpPr txBox="1"/>
          <p:nvPr/>
        </p:nvSpPr>
        <p:spPr>
          <a:xfrm>
            <a:off x="228775" y="4126800"/>
            <a:ext cx="446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 code</a:t>
            </a:r>
            <a:br>
              <a:rPr lang="en" sz="1200"/>
            </a:b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</a:t>
            </a:r>
            <a:b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tree/master/examples/soundlevel_iir</a:t>
            </a:r>
            <a:r>
              <a:rPr lang="en" sz="1200">
                <a:solidFill>
                  <a:schemeClr val="dk2"/>
                </a:solidFill>
              </a:rPr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https://github.com/miketeachman/micropython-i2s-examples</a:t>
            </a:r>
            <a:r>
              <a:rPr lang="en" sz="1200"/>
              <a:t> </a:t>
            </a:r>
            <a:endParaRPr sz="1200"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6200" y="-25412"/>
            <a:ext cx="4407798" cy="51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Camera input</a:t>
            </a:r>
            <a:endParaRPr/>
          </a:p>
        </p:txBody>
      </p:sp>
      <p:sp>
        <p:nvSpPr>
          <p:cNvPr id="304" name="Google Shape;304;p38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 txBox="1"/>
          <p:nvPr/>
        </p:nvSpPr>
        <p:spPr>
          <a:xfrm>
            <a:off x="311700" y="1154525"/>
            <a:ext cx="4778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part of standard APIs yet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micropython-camera-API</a:t>
            </a:r>
            <a:br>
              <a:rPr lang="en"/>
            </a:br>
            <a:r>
              <a:rPr lang="en"/>
              <a:t>Proposed API and implementation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(ESP32 only, for now)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b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cnadler86/micropython-camera-API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OpenMV</a:t>
            </a:r>
            <a:br>
              <a:rPr lang="en">
                <a:solidFill>
                  <a:schemeClr val="dk2"/>
                </a:solidFill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https://openmv.io/</a:t>
            </a:r>
            <a:r>
              <a:rPr lang="en">
                <a:solidFill>
                  <a:schemeClr val="dk2"/>
                </a:solidFill>
              </a:rPr>
              <a:t>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Custom MicroPython distribution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Focused on Computer Vision / Machine Vision</a:t>
            </a:r>
            <a:br>
              <a:rPr lang="en" sz="18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7">
            <a:alphaModFix/>
          </a:blip>
          <a:srcRect b="13571" l="8945" r="46507" t="23858"/>
          <a:stretch/>
        </p:blipFill>
        <p:spPr>
          <a:xfrm>
            <a:off x="6119450" y="323200"/>
            <a:ext cx="1068113" cy="14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6900" y="1554725"/>
            <a:ext cx="2937900" cy="293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nodes</a:t>
            </a:r>
            <a:endParaRPr/>
          </a:p>
        </p:txBody>
      </p:sp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MicroPython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emlearn</a:t>
            </a:r>
            <a:endParaRPr/>
          </a:p>
        </p:txBody>
      </p:sp>
      <p:sp>
        <p:nvSpPr>
          <p:cNvPr id="314" name="Google Shape;314;p39"/>
          <p:cNvSpPr txBox="1"/>
          <p:nvPr>
            <p:ph idx="2" type="body"/>
          </p:nvPr>
        </p:nvSpPr>
        <p:spPr>
          <a:xfrm>
            <a:off x="4939500" y="3157075"/>
            <a:ext cx="38370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br>
              <a:rPr lang="en" sz="2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2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emlearn/emlearn-micropython</a:t>
            </a:r>
            <a:endParaRPr/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1900" y="1930719"/>
            <a:ext cx="3133050" cy="10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311700" y="3270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Noise sensor using </a:t>
            </a:r>
            <a:r>
              <a:rPr b="1" lang="en"/>
              <a:t>emlearn_iir</a:t>
            </a:r>
            <a:endParaRPr b="1"/>
          </a:p>
        </p:txBody>
      </p:sp>
      <p:sp>
        <p:nvSpPr>
          <p:cNvPr id="321" name="Google Shape;321;p40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 b="7708" l="36664" r="38167" t="26355"/>
          <a:stretch/>
        </p:blipFill>
        <p:spPr>
          <a:xfrm>
            <a:off x="6457875" y="-66100"/>
            <a:ext cx="2684925" cy="5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>
            <a:off x="229332" y="4245175"/>
            <a:ext cx="45672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Complete example code</a:t>
            </a:r>
            <a:br>
              <a:rPr lang="en"/>
            </a:b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</a:t>
            </a:r>
            <a:b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tree/master/examples/soundlevel_iir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 rotWithShape="1">
          <a:blip r:embed="rId7">
            <a:alphaModFix/>
          </a:blip>
          <a:srcRect b="0" l="0" r="0" t="10233"/>
          <a:stretch/>
        </p:blipFill>
        <p:spPr>
          <a:xfrm>
            <a:off x="3382875" y="912950"/>
            <a:ext cx="2557001" cy="19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/>
        </p:nvSpPr>
        <p:spPr>
          <a:xfrm>
            <a:off x="362175" y="956475"/>
            <a:ext cx="31314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Using </a:t>
            </a:r>
            <a:r>
              <a:rPr b="1" lang="en">
                <a:solidFill>
                  <a:schemeClr val="dk2"/>
                </a:solidFill>
              </a:rPr>
              <a:t>machine.I2S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16 kHz samplerate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A weighting implemented with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Infinite Impulse Response (IIR) filter</a:t>
            </a:r>
            <a:br>
              <a:rPr lang="en">
                <a:solidFill>
                  <a:schemeClr val="dk2"/>
                </a:solidFill>
              </a:rPr>
            </a:br>
            <a:br>
              <a:rPr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e</a:t>
            </a:r>
            <a:r>
              <a:rPr b="1" lang="en">
                <a:solidFill>
                  <a:schemeClr val="dk2"/>
                </a:solidFill>
              </a:rPr>
              <a:t>mlearn_iir</a:t>
            </a:r>
            <a:br>
              <a:rPr b="1"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25% CPU usage total</a:t>
            </a:r>
            <a:br>
              <a:rPr b="1" lang="en">
                <a:solidFill>
                  <a:schemeClr val="dk2"/>
                </a:solidFill>
              </a:rPr>
            </a:br>
            <a:br>
              <a:rPr b="1"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pure MicroPython</a:t>
            </a:r>
            <a:br>
              <a:rPr b="1"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9</a:t>
            </a:r>
            <a:r>
              <a:rPr lang="en">
                <a:solidFill>
                  <a:schemeClr val="dk2"/>
                </a:solidFill>
              </a:rPr>
              <a:t>00% CPU - not feasible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 rotWithShape="1">
          <a:blip r:embed="rId8">
            <a:alphaModFix/>
          </a:blip>
          <a:srcRect b="0" l="0" r="18180" t="0"/>
          <a:stretch/>
        </p:blipFill>
        <p:spPr>
          <a:xfrm>
            <a:off x="3392575" y="2917550"/>
            <a:ext cx="3941348" cy="14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Activity Detection with </a:t>
            </a:r>
            <a:r>
              <a:rPr b="1" lang="en"/>
              <a:t>emlearn_trees</a:t>
            </a:r>
            <a:endParaRPr b="1"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340900" y="3235750"/>
            <a:ext cx="4048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Performance comparison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trees, max 100 leaf nodes, “digits”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     Inference time    Program space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m2cgen	</a:t>
            </a:r>
            <a:r>
              <a:rPr lang="en">
                <a:solidFill>
                  <a:schemeClr val="dk1"/>
                </a:solidFill>
              </a:rPr>
              <a:t>	   </a:t>
            </a:r>
            <a:r>
              <a:rPr lang="en">
                <a:solidFill>
                  <a:schemeClr val="dk1"/>
                </a:solidFill>
              </a:rPr>
              <a:t>60.1 ms		179 kB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everywhereml        17.7 ms		154 kB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emlearn</a:t>
            </a:r>
            <a:r>
              <a:rPr lang="en">
                <a:solidFill>
                  <a:schemeClr val="dk1"/>
                </a:solidFill>
              </a:rPr>
              <a:t>                  </a:t>
            </a:r>
            <a:r>
              <a:rPr b="1" lang="en">
                <a:solidFill>
                  <a:schemeClr val="dk1"/>
                </a:solidFill>
              </a:rPr>
              <a:t>1.3 ms     	  15 kB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4541500" y="4485350"/>
            <a:ext cx="44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emlearn is </a:t>
            </a:r>
            <a:r>
              <a:rPr b="1" lang="en">
                <a:solidFill>
                  <a:schemeClr val="dk1"/>
                </a:solidFill>
              </a:rPr>
              <a:t>10x faster and 10x more space efficient </a:t>
            </a:r>
            <a:r>
              <a:rPr lang="en">
                <a:solidFill>
                  <a:schemeClr val="dk1"/>
                </a:solidFill>
              </a:rPr>
              <a:t>compared to generating Python code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4">
            <a:alphaModFix/>
          </a:blip>
          <a:srcRect b="43372" l="0" r="42935" t="28850"/>
          <a:stretch/>
        </p:blipFill>
        <p:spPr>
          <a:xfrm>
            <a:off x="383275" y="1489050"/>
            <a:ext cx="3991224" cy="1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354075" y="1004375"/>
            <a:ext cx="657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</a:t>
            </a:r>
            <a:r>
              <a:rPr b="1" lang="en" sz="1800"/>
              <a:t>Random Forest </a:t>
            </a:r>
            <a:r>
              <a:rPr lang="en" sz="1800"/>
              <a:t>classifier trained with </a:t>
            </a:r>
            <a:r>
              <a:rPr b="1" lang="en" sz="1800"/>
              <a:t>scikit-learn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 rotWithShape="1">
          <a:blip r:embed="rId5">
            <a:alphaModFix/>
          </a:blip>
          <a:srcRect b="30124" l="25682" r="14170" t="34326"/>
          <a:stretch/>
        </p:blipFill>
        <p:spPr>
          <a:xfrm>
            <a:off x="4716975" y="1609300"/>
            <a:ext cx="2898674" cy="22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/>
        </p:nvSpPr>
        <p:spPr>
          <a:xfrm>
            <a:off x="4513931" y="3952450"/>
            <a:ext cx="44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https://github.com/emlearn/emlearn-micropython</a:t>
            </a:r>
            <a:br>
              <a:rPr lang="en" u="sng">
                <a:solidFill>
                  <a:schemeClr val="hlink"/>
                </a:solidFill>
                <a:hlinkClick r:id="rId7"/>
              </a:rPr>
            </a:br>
            <a:r>
              <a:rPr lang="en" u="sng">
                <a:solidFill>
                  <a:schemeClr val="hlink"/>
                </a:solidFill>
                <a:hlinkClick r:id="rId8"/>
              </a:rPr>
              <a:t>/tree/master/examples/har_trees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Image classification with </a:t>
            </a:r>
            <a:r>
              <a:rPr b="1" lang="en"/>
              <a:t>emlearn_cnn</a:t>
            </a:r>
            <a:endParaRPr b="1"/>
          </a:p>
        </p:txBody>
      </p:sp>
      <p:sp>
        <p:nvSpPr>
          <p:cNvPr id="344" name="Google Shape;344;p42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"/>
          <p:cNvSpPr txBox="1"/>
          <p:nvPr/>
        </p:nvSpPr>
        <p:spPr>
          <a:xfrm>
            <a:off x="311700" y="1154525"/>
            <a:ext cx="5589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Convolutional Neural Network (CNN)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Running on ESP32-S3 (example)</a:t>
            </a:r>
            <a:br>
              <a:rPr lang="en" sz="1800">
                <a:solidFill>
                  <a:schemeClr val="dk2"/>
                </a:solidFill>
              </a:rPr>
            </a:b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Input </a:t>
            </a:r>
            <a:r>
              <a:rPr lang="en" sz="1800">
                <a:solidFill>
                  <a:schemeClr val="dk2"/>
                </a:solidFill>
              </a:rPr>
              <a:t>dimensions: 	32x32 px - 96x96 px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Layers: 				3 - 4 layers.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Framerate: 			1 - 10 FPS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Complete example code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</a:t>
            </a:r>
            <a:b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tree/master/examples/mnist_cnn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5837300" y="1745625"/>
            <a:ext cx="307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0025" y="555600"/>
            <a:ext cx="3304449" cy="11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9571" y="1717075"/>
            <a:ext cx="3834780" cy="33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for Embedded Linux</a:t>
            </a:r>
            <a:endParaRPr/>
          </a:p>
        </p:txBody>
      </p:sp>
      <p:sp>
        <p:nvSpPr>
          <p:cNvPr id="354" name="Google Shape;354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50" y="2803075"/>
            <a:ext cx="2678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450" y="1121125"/>
            <a:ext cx="2861151" cy="33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</a:t>
            </a:r>
            <a:r>
              <a:rPr b="1" lang="en"/>
              <a:t>Memory efficiency</a:t>
            </a:r>
            <a:endParaRPr b="1"/>
          </a:p>
        </p:txBody>
      </p:sp>
      <p:sp>
        <p:nvSpPr>
          <p:cNvPr id="362" name="Google Shape;362;p44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CPython is quite RAM hungry. Especially “standard” Python/PyData ecosystem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scikit-learn </a:t>
            </a:r>
            <a:r>
              <a:rPr lang="en"/>
              <a:t>with</a:t>
            </a:r>
            <a:r>
              <a:rPr b="1" lang="en"/>
              <a:t> CPython: 			</a:t>
            </a:r>
            <a:r>
              <a:rPr b="1" lang="en">
                <a:solidFill>
                  <a:srgbClr val="E36209"/>
                </a:solidFill>
              </a:rPr>
              <a:t>13 - 128 MB</a:t>
            </a:r>
            <a:br>
              <a:rPr lang="en"/>
            </a:br>
            <a:r>
              <a:rPr lang="en" sz="1400"/>
              <a:t>    </a:t>
            </a:r>
            <a:br>
              <a:rPr lang="en" sz="1400"/>
            </a:br>
            <a:r>
              <a:rPr lang="en" sz="1400"/>
              <a:t>    	from sklearn.ensemble import RandomForestClassifier</a:t>
            </a:r>
            <a:br>
              <a:rPr lang="en" sz="1400"/>
            </a:br>
            <a:r>
              <a:rPr lang="en" sz="1400"/>
              <a:t>    	estimator = RandomForestClassifier()</a:t>
            </a:r>
            <a:br>
              <a:rPr lang="en" sz="1400"/>
            </a:br>
            <a:r>
              <a:rPr lang="en" sz="1400"/>
              <a:t>    	# model not even trained yet!!!</a:t>
            </a:r>
            <a:br>
              <a:rPr lang="en"/>
            </a:br>
            <a:br>
              <a:rPr lang="en"/>
            </a:br>
            <a:r>
              <a:rPr b="1" lang="en"/>
              <a:t>emlearn_trees </a:t>
            </a:r>
            <a:r>
              <a:rPr lang="en"/>
              <a:t>with</a:t>
            </a:r>
            <a:r>
              <a:rPr b="1" lang="en"/>
              <a:t> MicroPython: 		</a:t>
            </a:r>
            <a:r>
              <a:rPr b="1" lang="en">
                <a:solidFill>
                  <a:srgbClr val="6AA84F"/>
                </a:solidFill>
              </a:rPr>
              <a:t>0.1 - 6 MB</a:t>
            </a:r>
            <a:br>
              <a:rPr lang="en"/>
            </a:br>
            <a:r>
              <a:rPr lang="en" sz="1400"/>
              <a:t>100 trees, 4000 nodes per tree (max_depth=12)</a:t>
            </a:r>
            <a:br>
              <a:rPr lang="en"/>
            </a:br>
            <a:r>
              <a:rPr lang="en"/>
              <a:t>	</a:t>
            </a:r>
            <a:r>
              <a:rPr lang="en" sz="1400"/>
              <a:t>import emlearn_trees</a:t>
            </a:r>
            <a:br>
              <a:rPr lang="en" sz="1400"/>
            </a:br>
            <a:r>
              <a:rPr lang="en" sz="1400"/>
              <a:t>	model = emlearn_trees.new(100, 4000, 100)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MicroPython attractive for Linux devices with &lt; 512 MB RAM</a:t>
            </a:r>
            <a:endParaRPr i="1"/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403717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499" y="358788"/>
            <a:ext cx="628824" cy="74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MicroPyton port: Limited hardware access</a:t>
            </a:r>
            <a:endParaRPr/>
          </a:p>
        </p:txBody>
      </p:sp>
      <p:sp>
        <p:nvSpPr>
          <p:cNvPr id="370" name="Google Shape;370;p45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implemented: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GPIO. machine.Pin / machine.PWM / machine.ADC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busses. machine.I2C / SPI / USART / USB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Watchdog Timer. machine.WDT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management. machine.lightsleep() /deepsleep()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Audio input/microphone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access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</a:t>
            </a:r>
            <a:r>
              <a:rPr lang="en"/>
              <a:t>C or Python modules for this. Or call external programs.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 welcome!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very useful for unit testing</a:t>
            </a:r>
            <a:endParaRPr/>
          </a:p>
        </p:txBody>
      </p:sp>
      <p:pic>
        <p:nvPicPr>
          <p:cNvPr id="371" name="Google Shape;3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403717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499" y="358788"/>
            <a:ext cx="628824" cy="74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Purpose of this presentation</a:t>
            </a:r>
            <a:endParaRPr/>
          </a:p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792800" y="724075"/>
            <a:ext cx="4191900" cy="4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You</a:t>
            </a:r>
            <a:r>
              <a:rPr lang="en">
                <a:solidFill>
                  <a:schemeClr val="dk1"/>
                </a:solidFill>
              </a:rPr>
              <a:t> as an</a:t>
            </a:r>
            <a:br>
              <a:rPr lang="en">
                <a:solidFill>
                  <a:schemeClr val="dk1"/>
                </a:solidFill>
              </a:rPr>
            </a:br>
            <a:r>
              <a:rPr b="1" i="1" lang="en">
                <a:solidFill>
                  <a:schemeClr val="dk1"/>
                </a:solidFill>
              </a:rPr>
              <a:t>embedded / software developer</a:t>
            </a:r>
            <a:r>
              <a:rPr i="1" lang="en">
                <a:solidFill>
                  <a:schemeClr val="dk1"/>
                </a:solidFill>
              </a:rPr>
              <a:t> (professional or hobbyist)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will </a:t>
            </a:r>
            <a:r>
              <a:rPr b="1" lang="en">
                <a:solidFill>
                  <a:schemeClr val="dk1"/>
                </a:solidFill>
              </a:rPr>
              <a:t>learn enough about MicroPython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to </a:t>
            </a:r>
            <a:r>
              <a:rPr b="1" i="1" lang="en">
                <a:solidFill>
                  <a:schemeClr val="dk1"/>
                </a:solidFill>
              </a:rPr>
              <a:t>consider</a:t>
            </a:r>
            <a:r>
              <a:rPr b="1" lang="en">
                <a:solidFill>
                  <a:schemeClr val="dk1"/>
                </a:solidFill>
              </a:rPr>
              <a:t> it for a future project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78" name="Google Shape;378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6"/>
          <p:cNvSpPr txBox="1"/>
          <p:nvPr>
            <p:ph idx="2" type="body"/>
          </p:nvPr>
        </p:nvSpPr>
        <p:spPr>
          <a:xfrm>
            <a:off x="4939500" y="3157075"/>
            <a:ext cx="38370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br>
              <a:rPr lang="en" sz="2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2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emlearn/emlearn-micropython</a:t>
            </a:r>
            <a:endParaRPr/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1900" y="1930719"/>
            <a:ext cx="3133050" cy="10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type="title"/>
          </p:nvPr>
        </p:nvSpPr>
        <p:spPr>
          <a:xfrm>
            <a:off x="311700" y="325875"/>
            <a:ext cx="21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aways</a:t>
            </a:r>
            <a:endParaRPr/>
          </a:p>
        </p:txBody>
      </p:sp>
      <p:sp>
        <p:nvSpPr>
          <p:cNvPr id="386" name="Google Shape;386;p47"/>
          <p:cNvSpPr txBox="1"/>
          <p:nvPr>
            <p:ph idx="1" type="body"/>
          </p:nvPr>
        </p:nvSpPr>
        <p:spPr>
          <a:xfrm>
            <a:off x="311700" y="941525"/>
            <a:ext cx="7041000" cy="44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r>
              <a:rPr lang="en"/>
              <a:t>1</a:t>
            </a:r>
            <a:r>
              <a:rPr lang="en"/>
              <a:t>. </a:t>
            </a:r>
            <a:r>
              <a:rPr b="1" lang="en"/>
              <a:t>MicroPython productive environment (for sensor devices)</a:t>
            </a:r>
            <a:br>
              <a:rPr lang="en"/>
            </a:br>
            <a:r>
              <a:rPr lang="en"/>
              <a:t>Python familiarity and ease-of-use</a:t>
            </a:r>
            <a:br>
              <a:rPr lang="en"/>
            </a:br>
            <a:r>
              <a:rPr lang="en"/>
              <a:t>Good connectivity</a:t>
            </a:r>
            <a:br>
              <a:rPr lang="en"/>
            </a:br>
            <a:r>
              <a:rPr lang="en"/>
              <a:t>mip package manager</a:t>
            </a:r>
            <a:br>
              <a:rPr lang="en"/>
            </a:br>
            <a:r>
              <a:rPr lang="en"/>
              <a:t>mpremote tool for device communication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000"/>
            </a:br>
            <a:r>
              <a:rPr lang="en"/>
              <a:t>2</a:t>
            </a:r>
            <a:r>
              <a:rPr lang="en"/>
              <a:t>. </a:t>
            </a:r>
            <a:r>
              <a:rPr b="1" lang="en"/>
              <a:t>Can implement advanced processing of sensor data</a:t>
            </a:r>
            <a:br>
              <a:rPr b="1" lang="en"/>
            </a:br>
            <a:r>
              <a:rPr lang="en"/>
              <a:t>Accelerometer, audio, image, radar, ….</a:t>
            </a:r>
            <a:br>
              <a:rPr b="1" lang="en"/>
            </a:br>
            <a:r>
              <a:rPr lang="en"/>
              <a:t>C modules a killer feature</a:t>
            </a:r>
            <a:br>
              <a:rPr b="1" lang="en"/>
            </a:br>
            <a:r>
              <a:rPr lang="en"/>
              <a:t>e</a:t>
            </a:r>
            <a:r>
              <a:rPr lang="en"/>
              <a:t>mlearn-micropython: modules for DSP and Machine Learning</a:t>
            </a:r>
            <a:endParaRPr/>
          </a:p>
        </p:txBody>
      </p:sp>
      <p:pic>
        <p:nvPicPr>
          <p:cNvPr id="387" name="Google Shape;3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More!</a:t>
            </a:r>
            <a:endParaRPr/>
          </a:p>
        </p:txBody>
      </p:sp>
      <p:sp>
        <p:nvSpPr>
          <p:cNvPr id="393" name="Google Shape;393;p48"/>
          <p:cNvSpPr txBox="1"/>
          <p:nvPr>
            <p:ph idx="4294967295" type="body"/>
          </p:nvPr>
        </p:nvSpPr>
        <p:spPr>
          <a:xfrm>
            <a:off x="311700" y="902225"/>
            <a:ext cx="8520600" cy="3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384"/>
              <a:buFont typeface="Arial"/>
              <a:buNone/>
            </a:pPr>
            <a:r>
              <a:rPr b="1" lang="en" sz="1430"/>
              <a:t>FOSDEM 2025 - Low-level AI Engineering and Hacking - S</a:t>
            </a:r>
            <a:r>
              <a:rPr b="1" lang="en" sz="1430"/>
              <a:t>unday 16:40 (Lameere)</a:t>
            </a:r>
            <a:br>
              <a:rPr lang="en" sz="1430"/>
            </a:br>
            <a:r>
              <a:rPr lang="en" sz="1430"/>
              <a:t>	</a:t>
            </a:r>
            <a:r>
              <a:rPr b="1" i="1" lang="en" sz="1430" u="sng">
                <a:solidFill>
                  <a:schemeClr val="hlink"/>
                </a:solidFill>
                <a:hlinkClick r:id="rId3"/>
              </a:rPr>
              <a:t>Milliwatt sized machine learning on microcontrollers with emlearn</a:t>
            </a:r>
            <a:br>
              <a:rPr lang="en" sz="1430"/>
            </a:b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5384"/>
              <a:buFont typeface="Arial"/>
              <a:buNone/>
            </a:pPr>
            <a:r>
              <a:rPr b="1" lang="en" sz="1430"/>
              <a:t>FOSDEM 2025 - MicroPython &amp; Espruino stand - AW building, level 1</a:t>
            </a:r>
            <a:br>
              <a:rPr b="1" lang="en" sz="1430"/>
            </a:br>
            <a:r>
              <a:rPr b="1" lang="en" sz="1430"/>
              <a:t>	</a:t>
            </a:r>
            <a:r>
              <a:rPr b="1" i="1" lang="en" sz="1430"/>
              <a:t>See you there after this talk / later today?!</a:t>
            </a:r>
            <a:br>
              <a:rPr lang="en" sz="1430"/>
            </a:br>
            <a:br>
              <a:rPr lang="en" sz="1430"/>
            </a:br>
            <a:br>
              <a:rPr lang="en" sz="1430"/>
            </a:br>
            <a:r>
              <a:rPr lang="en" sz="1400"/>
              <a:t>Official documentation</a:t>
            </a:r>
            <a:br>
              <a:rPr lang="en" sz="1400"/>
            </a:br>
            <a:r>
              <a:rPr lang="en" sz="1400"/>
              <a:t>	</a:t>
            </a: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</a:t>
            </a:r>
            <a:r>
              <a:rPr lang="en" sz="1400"/>
              <a:t>                  		</a:t>
            </a: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https://emlearn-micropython.readthedocs.io</a:t>
            </a:r>
            <a:br>
              <a:rPr lang="en" sz="1400"/>
            </a:br>
            <a:br>
              <a:rPr lang="en" sz="1430"/>
            </a:br>
            <a:r>
              <a:rPr lang="en" sz="1430"/>
              <a:t>PyCon Berlin 2024: </a:t>
            </a:r>
            <a:r>
              <a:rPr i="1" lang="en" sz="1430"/>
              <a:t>Machine Learning on microcontrollers using MicroPython and emlearn</a:t>
            </a:r>
            <a:br>
              <a:rPr lang="en" sz="1430"/>
            </a:br>
            <a:r>
              <a:rPr lang="en" sz="1430"/>
              <a:t>	</a:t>
            </a:r>
            <a:r>
              <a:rPr lang="en" sz="1430" u="sng">
                <a:solidFill>
                  <a:schemeClr val="hlink"/>
                </a:solidFill>
                <a:hlinkClick r:id="rId6"/>
              </a:rPr>
              <a:t>https://www.youtube.com/watch?v=S3GjLr0ZIE0</a:t>
            </a:r>
            <a:r>
              <a:rPr lang="en" sz="1430"/>
              <a:t> </a:t>
            </a:r>
            <a:br>
              <a:rPr lang="en" sz="1430"/>
            </a:br>
            <a:br>
              <a:rPr lang="en" sz="1430"/>
            </a:br>
            <a:r>
              <a:rPr lang="en" sz="1430"/>
              <a:t>TinyML EMEA 2024: </a:t>
            </a:r>
            <a:r>
              <a:rPr i="1" lang="en" sz="1430"/>
              <a:t>emlearn - scikit-learn for microcontrollers and embedded systems</a:t>
            </a:r>
            <a:br>
              <a:rPr b="1" lang="en" sz="1430"/>
            </a:br>
            <a:r>
              <a:rPr b="1" lang="en" sz="1430"/>
              <a:t>	</a:t>
            </a:r>
            <a:r>
              <a:rPr lang="en" sz="143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" sz="143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ttps://www.youtube.com/watch?v=LyO5k1VMdOQ</a:t>
            </a:r>
            <a:r>
              <a:rPr lang="en" sz="1430"/>
              <a:t> 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5384"/>
              <a:buFont typeface="Arial"/>
              <a:buNone/>
            </a:pPr>
            <a:r>
              <a:rPr lang="en" sz="1430"/>
              <a:t>PyData ZA 2024:</a:t>
            </a:r>
            <a:r>
              <a:rPr lang="en" sz="1430"/>
              <a:t> </a:t>
            </a:r>
            <a:r>
              <a:rPr i="1" lang="en" sz="1430"/>
              <a:t>Sensor data processing on microcontrollers with MicroPython (video soon)</a:t>
            </a:r>
            <a:br>
              <a:rPr lang="en" sz="1430"/>
            </a:br>
            <a:r>
              <a:rPr lang="en" sz="1430"/>
              <a:t>	</a:t>
            </a:r>
            <a:r>
              <a:rPr lang="en" sz="1430" u="sng">
                <a:solidFill>
                  <a:schemeClr val="hlink"/>
                </a:solidFill>
                <a:hlinkClick r:id="rId9"/>
              </a:rPr>
              <a:t>https://za.pycon.org/talks/31-sensor-data-processing-on-microcontrollers-with-micropython/</a:t>
            </a:r>
            <a:endParaRPr sz="1430"/>
          </a:p>
        </p:txBody>
      </p:sp>
      <p:pic>
        <p:nvPicPr>
          <p:cNvPr id="394" name="Google Shape;394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MicroPython - </a:t>
            </a:r>
            <a:br>
              <a:rPr b="1" lang="en" sz="3600"/>
            </a:br>
            <a:r>
              <a:rPr b="1" lang="en" sz="3600"/>
              <a:t>Python for microcontrollers </a:t>
            </a:r>
            <a:br>
              <a:rPr b="1" lang="en" sz="3600"/>
            </a:br>
            <a:r>
              <a:rPr b="1" lang="en" sz="3600"/>
              <a:t>and Embedded Linux</a:t>
            </a:r>
            <a:endParaRPr sz="3600"/>
          </a:p>
        </p:txBody>
      </p:sp>
      <p:sp>
        <p:nvSpPr>
          <p:cNvPr id="400" name="Google Shape;400;p49"/>
          <p:cNvSpPr txBox="1"/>
          <p:nvPr>
            <p:ph idx="1" type="subTitle"/>
          </p:nvPr>
        </p:nvSpPr>
        <p:spPr>
          <a:xfrm>
            <a:off x="311700" y="2237096"/>
            <a:ext cx="8520600" cy="13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95959"/>
                </a:solidFill>
              </a:rPr>
              <a:t>with focus on sensor-oriented applications</a:t>
            </a:r>
            <a:br>
              <a:rPr lang="en" sz="2400"/>
            </a:br>
            <a:r>
              <a:rPr b="1" lang="en" sz="18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r>
              <a:rPr b="1" lang="en" sz="1800"/>
              <a:t> </a:t>
            </a:r>
            <a:endParaRPr b="1" sz="1800"/>
          </a:p>
        </p:txBody>
      </p:sp>
      <p:sp>
        <p:nvSpPr>
          <p:cNvPr id="401" name="Google Shape;401;p49"/>
          <p:cNvSpPr txBox="1"/>
          <p:nvPr>
            <p:ph idx="1" type="subTitle"/>
          </p:nvPr>
        </p:nvSpPr>
        <p:spPr>
          <a:xfrm>
            <a:off x="311700" y="3839800"/>
            <a:ext cx="85206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FOSDEM 2025, Brussels</a:t>
            </a:r>
            <a:br>
              <a:rPr lang="en" sz="1800"/>
            </a:br>
            <a:r>
              <a:rPr lang="en" sz="1800"/>
              <a:t>Embedded devroom</a:t>
            </a:r>
            <a:br>
              <a:rPr lang="en" sz="1800"/>
            </a:br>
            <a:r>
              <a:rPr b="1" lang="en" sz="1800"/>
              <a:t>Jon Nordby </a:t>
            </a:r>
            <a:r>
              <a:rPr b="1"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jononor@gmail.com</a:t>
            </a:r>
            <a:endParaRPr b="1" sz="1800"/>
          </a:p>
        </p:txBody>
      </p:sp>
      <p:pic>
        <p:nvPicPr>
          <p:cNvPr id="402" name="Google Shape;402;p49"/>
          <p:cNvPicPr preferRelativeResize="0"/>
          <p:nvPr/>
        </p:nvPicPr>
        <p:blipFill rotWithShape="1">
          <a:blip r:embed="rId5">
            <a:alphaModFix/>
          </a:blip>
          <a:srcRect b="6347" l="15696" r="15997" t="10138"/>
          <a:stretch/>
        </p:blipFill>
        <p:spPr>
          <a:xfrm>
            <a:off x="7001475" y="3814999"/>
            <a:ext cx="1954326" cy="11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693" y="3920788"/>
            <a:ext cx="1053206" cy="1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on </a:t>
            </a:r>
            <a:r>
              <a:rPr lang="en"/>
              <a:t>streams</a:t>
            </a:r>
            <a:r>
              <a:rPr lang="en"/>
              <a:t>: Continuous classification</a:t>
            </a:r>
            <a:endParaRPr/>
          </a:p>
        </p:txBody>
      </p:sp>
      <p:sp>
        <p:nvSpPr>
          <p:cNvPr id="414" name="Google Shape;414;p51"/>
          <p:cNvSpPr txBox="1"/>
          <p:nvPr>
            <p:ph idx="1" type="body"/>
          </p:nvPr>
        </p:nvSpPr>
        <p:spPr>
          <a:xfrm>
            <a:off x="4867400" y="1264950"/>
            <a:ext cx="37734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sensor data stream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is sliced into overlapping windows.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Each window processed independently 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Exercise activity detection: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- 4 second window, every 1 second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 </a:t>
            </a:r>
            <a:r>
              <a:rPr lang="en" sz="1400">
                <a:solidFill>
                  <a:schemeClr val="dk1"/>
                </a:solidFill>
              </a:rPr>
              <a:t>100 Hz samplerate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- </a:t>
            </a:r>
            <a:r>
              <a:rPr lang="en" sz="1400">
                <a:solidFill>
                  <a:schemeClr val="dk1"/>
                </a:solidFill>
              </a:rPr>
              <a:t>Processing time 200 ms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15" name="Google Shape;415;p51"/>
          <p:cNvPicPr preferRelativeResize="0"/>
          <p:nvPr/>
        </p:nvPicPr>
        <p:blipFill rotWithShape="1">
          <a:blip r:embed="rId3">
            <a:alphaModFix/>
          </a:blip>
          <a:srcRect b="0" l="2175" r="7547" t="8767"/>
          <a:stretch/>
        </p:blipFill>
        <p:spPr>
          <a:xfrm>
            <a:off x="311700" y="1152475"/>
            <a:ext cx="4260300" cy="29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1"/>
          <p:cNvSpPr/>
          <p:nvPr/>
        </p:nvSpPr>
        <p:spPr>
          <a:xfrm>
            <a:off x="1651025" y="3279666"/>
            <a:ext cx="19785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sensor data</a:t>
            </a:r>
            <a:endParaRPr/>
          </a:p>
        </p:txBody>
      </p:sp>
      <p:sp>
        <p:nvSpPr>
          <p:cNvPr id="417" name="Google Shape;417;p51"/>
          <p:cNvSpPr/>
          <p:nvPr/>
        </p:nvSpPr>
        <p:spPr>
          <a:xfrm>
            <a:off x="5284863" y="3287838"/>
            <a:ext cx="10176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18" name="Google Shape;418;p51"/>
          <p:cNvSpPr/>
          <p:nvPr/>
        </p:nvSpPr>
        <p:spPr>
          <a:xfrm>
            <a:off x="7903425" y="3296358"/>
            <a:ext cx="8190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419" name="Google Shape;419;p51"/>
          <p:cNvSpPr/>
          <p:nvPr/>
        </p:nvSpPr>
        <p:spPr>
          <a:xfrm>
            <a:off x="3898150" y="3051130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</a:t>
            </a:r>
            <a:endParaRPr/>
          </a:p>
        </p:txBody>
      </p:sp>
      <p:sp>
        <p:nvSpPr>
          <p:cNvPr id="420" name="Google Shape;420;p51"/>
          <p:cNvSpPr/>
          <p:nvPr/>
        </p:nvSpPr>
        <p:spPr>
          <a:xfrm>
            <a:off x="6509854" y="3071006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421" name="Google Shape;421;p51"/>
          <p:cNvCxnSpPr/>
          <p:nvPr/>
        </p:nvCxnSpPr>
        <p:spPr>
          <a:xfrm>
            <a:off x="3348750" y="372907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51"/>
          <p:cNvCxnSpPr/>
          <p:nvPr/>
        </p:nvCxnSpPr>
        <p:spPr>
          <a:xfrm>
            <a:off x="4758900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51"/>
          <p:cNvCxnSpPr/>
          <p:nvPr/>
        </p:nvCxnSpPr>
        <p:spPr>
          <a:xfrm>
            <a:off x="59971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51"/>
          <p:cNvCxnSpPr/>
          <p:nvPr/>
        </p:nvCxnSpPr>
        <p:spPr>
          <a:xfrm>
            <a:off x="74175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5" name="Google Shape;4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/>
        </p:nvSpPr>
        <p:spPr>
          <a:xfrm>
            <a:off x="342900" y="4553525"/>
            <a:ext cx="419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Implementing an IMU/accelerometer/gyro driver? Use the FIFO!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https://github.com/orgs/micropython/discussions/15512</a:t>
            </a:r>
            <a:r>
              <a:rPr lang="en" sz="1000"/>
              <a:t> </a:t>
            </a:r>
            <a:endParaRPr sz="1000"/>
          </a:p>
        </p:txBody>
      </p:sp>
      <p:sp>
        <p:nvSpPr>
          <p:cNvPr id="427" name="Google Shape;427;p51"/>
          <p:cNvSpPr txBox="1"/>
          <p:nvPr/>
        </p:nvSpPr>
        <p:spPr>
          <a:xfrm>
            <a:off x="4462875" y="4043863"/>
            <a:ext cx="2375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[ 42, 4002, … , 329 ]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6977700" y="4012700"/>
            <a:ext cx="2090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“Jumping Jacks”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 - IIR filter</a:t>
            </a:r>
            <a:endParaRPr/>
          </a:p>
        </p:txBody>
      </p:sp>
      <p:sp>
        <p:nvSpPr>
          <p:cNvPr id="434" name="Google Shape;434;p52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 txBox="1"/>
          <p:nvPr>
            <p:ph idx="1" type="body"/>
          </p:nvPr>
        </p:nvSpPr>
        <p:spPr>
          <a:xfrm>
            <a:off x="311700" y="1152475"/>
            <a:ext cx="3999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Standard sound level measurements are </a:t>
            </a:r>
            <a:r>
              <a:rPr b="1" lang="en" sz="1400"/>
              <a:t>A-weighted</a:t>
            </a:r>
            <a:r>
              <a:rPr lang="en" sz="1400"/>
              <a:t>. To approximate human hearing.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Typically, implemented using</a:t>
            </a:r>
            <a:br>
              <a:rPr lang="en" sz="1400"/>
            </a:br>
            <a:r>
              <a:rPr b="1" lang="en" sz="1400"/>
              <a:t>Infinite Impulse Response (IIR) filters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2"/>
          <p:cNvSpPr txBox="1"/>
          <p:nvPr/>
        </p:nvSpPr>
        <p:spPr>
          <a:xfrm>
            <a:off x="228775" y="4507800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437" name="Google Shape;437;p52"/>
          <p:cNvPicPr preferRelativeResize="0"/>
          <p:nvPr/>
        </p:nvPicPr>
        <p:blipFill rotWithShape="1">
          <a:blip r:embed="rId3">
            <a:alphaModFix/>
          </a:blip>
          <a:srcRect b="0" l="0" r="0" t="10233"/>
          <a:stretch/>
        </p:blipFill>
        <p:spPr>
          <a:xfrm>
            <a:off x="376750" y="2525151"/>
            <a:ext cx="3047674" cy="232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2"/>
          <p:cNvPicPr preferRelativeResize="0"/>
          <p:nvPr/>
        </p:nvPicPr>
        <p:blipFill rotWithShape="1">
          <a:blip r:embed="rId4">
            <a:alphaModFix/>
          </a:blip>
          <a:srcRect b="0" l="0" r="18180" t="0"/>
          <a:stretch/>
        </p:blipFill>
        <p:spPr>
          <a:xfrm>
            <a:off x="3883576" y="2882325"/>
            <a:ext cx="4936698" cy="1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263" y="235263"/>
            <a:ext cx="3957674" cy="256197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/>
        </p:nvSpPr>
        <p:spPr>
          <a:xfrm>
            <a:off x="7082200" y="555600"/>
            <a:ext cx="198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1100 ms   900% CPU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Native emitter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Float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Too slow by ~10x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41" name="Google Shape;44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373" y="440500"/>
            <a:ext cx="3467400" cy="20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3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 - IIR filter</a:t>
            </a:r>
            <a:endParaRPr/>
          </a:p>
        </p:txBody>
      </p:sp>
      <p:sp>
        <p:nvSpPr>
          <p:cNvPr id="448" name="Google Shape;448;p53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3"/>
          <p:cNvSpPr txBox="1"/>
          <p:nvPr>
            <p:ph idx="1" type="body"/>
          </p:nvPr>
        </p:nvSpPr>
        <p:spPr>
          <a:xfrm>
            <a:off x="311700" y="1152475"/>
            <a:ext cx="3645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lang="en" sz="1400"/>
              <a:t>Using </a:t>
            </a:r>
            <a:r>
              <a:rPr b="1" lang="en" sz="1400"/>
              <a:t>emliir.mpy</a:t>
            </a:r>
            <a:r>
              <a:rPr lang="en" sz="1400"/>
              <a:t> native module helps a lot.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BUT - conversion from float/int16 too slow</a:t>
            </a:r>
            <a:br>
              <a:rPr lang="en" sz="1400"/>
            </a:br>
            <a:r>
              <a:rPr lang="en" sz="1400"/>
              <a:t>Also needs a native module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3"/>
          <p:cNvSpPr txBox="1"/>
          <p:nvPr/>
        </p:nvSpPr>
        <p:spPr>
          <a:xfrm>
            <a:off x="228775" y="4507800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51" name="Google Shape;451;p53"/>
          <p:cNvSpPr txBox="1"/>
          <p:nvPr/>
        </p:nvSpPr>
        <p:spPr>
          <a:xfrm>
            <a:off x="228775" y="4507800"/>
            <a:ext cx="61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emliir.mpy from emlearm-micropython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https://github.com/emlearn/emlearn-micropython/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075" y="2441500"/>
            <a:ext cx="3704806" cy="26482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3"/>
          <p:cNvSpPr txBox="1"/>
          <p:nvPr/>
        </p:nvSpPr>
        <p:spPr>
          <a:xfrm>
            <a:off x="6453900" y="2615763"/>
            <a:ext cx="265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need to convert data types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Adds 70ms+ with micropython.native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 slow! Total &gt; 100 ms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Must create native module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6453900" y="107825"/>
            <a:ext cx="209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IIR filter only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Using emliir.mpy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native module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30 ms   20% CPU</a:t>
            </a:r>
            <a:r>
              <a:rPr lang="en">
                <a:solidFill>
                  <a:schemeClr val="dk1"/>
                </a:solidFill>
              </a:rPr>
              <a:t> - OK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5" name="Google Shape;45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for MicroPython - comparisons</a:t>
            </a:r>
            <a:endParaRPr/>
          </a:p>
        </p:txBody>
      </p:sp>
      <p:sp>
        <p:nvSpPr>
          <p:cNvPr id="461" name="Google Shape;461;p54"/>
          <p:cNvSpPr txBox="1"/>
          <p:nvPr>
            <p:ph idx="1" type="body"/>
          </p:nvPr>
        </p:nvSpPr>
        <p:spPr>
          <a:xfrm>
            <a:off x="311700" y="4462000"/>
            <a:ext cx="8520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462" name="Google Shape;462;p54"/>
          <p:cNvGraphicFramePr/>
          <p:nvPr/>
        </p:nvGraphicFramePr>
        <p:xfrm>
          <a:off x="371988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{CCD62218-14E1-4839-8599-48EFA7ABB360}</a:tableStyleId>
              </a:tblPr>
              <a:tblGrid>
                <a:gridCol w="1381575"/>
                <a:gridCol w="1910475"/>
                <a:gridCol w="1646025"/>
                <a:gridCol w="1646025"/>
                <a:gridCol w="1646025"/>
              </a:tblGrid>
              <a:tr h="37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Project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Deployment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Models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Program size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Compute time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emlearn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Native mod .mpy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KNN, CNN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everywhereml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SVM, </a:t>
                      </a:r>
                      <a:r>
                        <a:rPr lang="en" sz="1300"/>
                        <a:t>KNN,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m2cgen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SVM, KNN, MLP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OpenMV.tf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Custom Fork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CNN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ulab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User C module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(build-your-own)</a:t>
                      </a:r>
                      <a:br>
                        <a:rPr lang="en" sz="1300" u="sng">
                          <a:solidFill>
                            <a:srgbClr val="990000"/>
                          </a:solidFill>
                        </a:rPr>
                      </a:b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Using ndarray primitives</a:t>
                      </a:r>
                      <a:endParaRPr sz="1300" u="sng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Unknown</a:t>
                      </a:r>
                      <a:br>
                        <a:rPr lang="en" sz="1300">
                          <a:solidFill>
                            <a:schemeClr val="dk1"/>
                          </a:solidFill>
                        </a:rPr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(assume good)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/>
          <p:nvPr/>
        </p:nvSpPr>
        <p:spPr>
          <a:xfrm>
            <a:off x="378175" y="2571750"/>
            <a:ext cx="4682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Optimize </a:t>
            </a:r>
            <a:r>
              <a:rPr i="1" lang="en" sz="2400">
                <a:solidFill>
                  <a:schemeClr val="dk2"/>
                </a:solidFill>
              </a:rPr>
              <a:t>if needed</a:t>
            </a:r>
            <a:br>
              <a:rPr b="1" lang="en" sz="2400">
                <a:solidFill>
                  <a:schemeClr val="dk2"/>
                </a:solidFill>
              </a:rPr>
            </a:br>
            <a:r>
              <a:rPr b="1" lang="en" sz="2400">
                <a:solidFill>
                  <a:schemeClr val="dk2"/>
                </a:solidFill>
              </a:rPr>
              <a:t>	</a:t>
            </a:r>
            <a:r>
              <a:rPr lang="en" sz="2400">
                <a:solidFill>
                  <a:schemeClr val="dk2"/>
                </a:solidFill>
              </a:rPr>
              <a:t>Start with simple techniques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	Go more advanced </a:t>
            </a:r>
            <a:r>
              <a:rPr i="1" lang="en" sz="2400">
                <a:solidFill>
                  <a:schemeClr val="dk2"/>
                </a:solidFill>
              </a:rPr>
              <a:t>if needed</a:t>
            </a:r>
            <a:endParaRPr i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time.time</a:t>
            </a:r>
            <a:r>
              <a:rPr lang="en" sz="2400">
                <a:solidFill>
                  <a:schemeClr val="dk2"/>
                </a:solidFill>
              </a:rPr>
              <a:t> and </a:t>
            </a:r>
            <a:r>
              <a:rPr b="1" lang="en" sz="2400">
                <a:solidFill>
                  <a:schemeClr val="dk2"/>
                </a:solidFill>
              </a:rPr>
              <a:t>assert</a:t>
            </a:r>
            <a:br>
              <a:rPr lang="en" sz="2400">
                <a:solidFill>
                  <a:schemeClr val="dk2"/>
                </a:solidFill>
              </a:rPr>
            </a:br>
            <a:r>
              <a:rPr lang="en" sz="2400">
                <a:solidFill>
                  <a:schemeClr val="dk2"/>
                </a:solidFill>
              </a:rPr>
              <a:t>for benchmark and tests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68" name="Google Shape;468;p55"/>
          <p:cNvSpPr txBox="1"/>
          <p:nvPr/>
        </p:nvSpPr>
        <p:spPr>
          <a:xfrm>
            <a:off x="311700" y="411375"/>
            <a:ext cx="2649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Make it Work,</a:t>
            </a:r>
            <a:br>
              <a:rPr b="1" lang="en" sz="2400"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Make it Right,</a:t>
            </a:r>
            <a:br>
              <a:rPr b="1" lang="en" sz="2400"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Make it Fast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– Ken Beck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9" name="Google Shape;469;p55"/>
          <p:cNvSpPr txBox="1"/>
          <p:nvPr/>
        </p:nvSpPr>
        <p:spPr>
          <a:xfrm>
            <a:off x="3615775" y="531713"/>
            <a:ext cx="568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Write simple automated tests,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Code in straightforward Python,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Measure performance with benchmarks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470" name="Google Shape;470;p55"/>
          <p:cNvCxnSpPr/>
          <p:nvPr/>
        </p:nvCxnSpPr>
        <p:spPr>
          <a:xfrm>
            <a:off x="2733675" y="1114600"/>
            <a:ext cx="671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1" name="Google Shape;4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525" y="1684900"/>
            <a:ext cx="3922550" cy="352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2269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633825" y="923225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6029550" y="919875"/>
            <a:ext cx="2808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“Internet of Things</a:t>
            </a:r>
            <a:r>
              <a:rPr b="1" lang="en" sz="1800"/>
              <a:t>”</a:t>
            </a:r>
            <a:endParaRPr sz="1800"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2508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Focus: </a:t>
            </a:r>
            <a:r>
              <a:rPr lang="en"/>
              <a:t>Sensor node systems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311700" y="4078400"/>
            <a:ext cx="8289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1) Read sensors</a:t>
            </a:r>
            <a:r>
              <a:rPr lang="en" sz="1800">
                <a:solidFill>
                  <a:schemeClr val="dk2"/>
                </a:solidFill>
              </a:rPr>
              <a:t> –&gt; </a:t>
            </a:r>
            <a:r>
              <a:rPr b="1" lang="en" sz="1800">
                <a:solidFill>
                  <a:schemeClr val="dk2"/>
                </a:solidFill>
              </a:rPr>
              <a:t>2) Process data *</a:t>
            </a:r>
            <a:r>
              <a:rPr lang="en" sz="1800">
                <a:solidFill>
                  <a:schemeClr val="dk2"/>
                </a:solidFill>
              </a:rPr>
              <a:t>  –&gt; </a:t>
            </a:r>
            <a:r>
              <a:rPr b="1" lang="en" sz="1800">
                <a:solidFill>
                  <a:schemeClr val="dk2"/>
                </a:solidFill>
              </a:rPr>
              <a:t>3) Transmit/act on data data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* including Digital Signal Processing (DSP) and Machine Learning (ML)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6078975" y="2372850"/>
            <a:ext cx="2624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Robotics,</a:t>
            </a:r>
            <a:br>
              <a:rPr b="1" lang="en" sz="1800"/>
            </a:br>
            <a:r>
              <a:rPr b="1" lang="en" sz="1800"/>
              <a:t>Industrial automation</a:t>
            </a:r>
            <a:endParaRPr b="1" sz="1800"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6078975" y="1597575"/>
            <a:ext cx="2808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“Wearable devices”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Inline Assembly</a:t>
            </a:r>
            <a:endParaRPr/>
          </a:p>
        </p:txBody>
      </p:sp>
      <p:sp>
        <p:nvSpPr>
          <p:cNvPr id="478" name="Google Shape;478;p56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6"/>
          <p:cNvSpPr txBox="1"/>
          <p:nvPr>
            <p:ph idx="1" type="body"/>
          </p:nvPr>
        </p:nvSpPr>
        <p:spPr>
          <a:xfrm>
            <a:off x="311700" y="1152475"/>
            <a:ext cx="3999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can expose Assembler opcodes</a:t>
            </a:r>
            <a:br>
              <a:rPr lang="en"/>
            </a:br>
            <a:r>
              <a:rPr lang="en"/>
              <a:t>as Python statements.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Allows to write a function in Assembler</a:t>
            </a:r>
            <a:br>
              <a:rPr lang="en"/>
            </a:br>
            <a:r>
              <a:rPr i="1" lang="en"/>
              <a:t>inline in the Python program</a:t>
            </a:r>
            <a:br>
              <a:rPr lang="en"/>
            </a:br>
            <a:r>
              <a:rPr lang="en"/>
              <a:t>Can compile and execute on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Supported on ARM Cortex M chips</a:t>
            </a:r>
            <a:br>
              <a:rPr lang="en"/>
            </a:br>
            <a:r>
              <a:rPr i="1" lang="en"/>
              <a:t>Not supported (yet) on ESP32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For the most hardcore hackers!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r>
              <a:rPr lang="en"/>
              <a:t>Official Documentation: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https://docs.micropython.org/en/latest/</a:t>
            </a:r>
            <a:br>
              <a:rPr lang="en" u="sng">
                <a:solidFill>
                  <a:schemeClr val="hlink"/>
                </a:solidFill>
                <a:hlinkClick r:id="rId4"/>
              </a:rPr>
            </a:br>
            <a:r>
              <a:rPr lang="en" u="sng">
                <a:solidFill>
                  <a:schemeClr val="hlink"/>
                </a:solidFill>
                <a:hlinkClick r:id="rId5"/>
              </a:rPr>
              <a:t>reference/asm_thumb2_index.html</a:t>
            </a:r>
            <a:r>
              <a:rPr lang="en"/>
              <a:t> </a:t>
            </a:r>
            <a:endParaRPr/>
          </a:p>
        </p:txBody>
      </p:sp>
      <p:sp>
        <p:nvSpPr>
          <p:cNvPr id="480" name="Google Shape;480;p56"/>
          <p:cNvSpPr txBox="1"/>
          <p:nvPr>
            <p:ph idx="2" type="body"/>
          </p:nvPr>
        </p:nvSpPr>
        <p:spPr>
          <a:xfrm>
            <a:off x="4417150" y="4408200"/>
            <a:ext cx="39999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FIR filter implementation (cut out)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https://github.com/peterhinch/micropython-filters/</a:t>
            </a:r>
            <a:br>
              <a:rPr lang="en" u="sng">
                <a:solidFill>
                  <a:schemeClr val="hlink"/>
                </a:solidFill>
                <a:hlinkClick r:id="rId7"/>
              </a:rPr>
            </a:br>
            <a:r>
              <a:rPr lang="en" u="sng">
                <a:solidFill>
                  <a:schemeClr val="hlink"/>
                </a:solidFill>
                <a:hlinkClick r:id="rId8"/>
              </a:rPr>
              <a:t>blob/master/fir.py</a:t>
            </a:r>
            <a:r>
              <a:rPr lang="en"/>
              <a:t> </a:t>
            </a:r>
            <a:endParaRPr/>
          </a:p>
        </p:txBody>
      </p:sp>
      <p:pic>
        <p:nvPicPr>
          <p:cNvPr id="481" name="Google Shape;481;p56"/>
          <p:cNvPicPr preferRelativeResize="0"/>
          <p:nvPr/>
        </p:nvPicPr>
        <p:blipFill rotWithShape="1">
          <a:blip r:embed="rId9">
            <a:alphaModFix/>
          </a:blip>
          <a:srcRect b="42785" l="0" r="0" t="0"/>
          <a:stretch/>
        </p:blipFill>
        <p:spPr>
          <a:xfrm>
            <a:off x="4213200" y="135550"/>
            <a:ext cx="4896901" cy="409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</a:t>
            </a:r>
            <a:r>
              <a:rPr lang="en"/>
              <a:t> on dataset</a:t>
            </a:r>
            <a:endParaRPr/>
          </a:p>
        </p:txBody>
      </p:sp>
      <p:sp>
        <p:nvSpPr>
          <p:cNvPr id="488" name="Google Shape;488;p57"/>
          <p:cNvSpPr txBox="1"/>
          <p:nvPr>
            <p:ph idx="1" type="body"/>
          </p:nvPr>
        </p:nvSpPr>
        <p:spPr>
          <a:xfrm>
            <a:off x="311700" y="1192500"/>
            <a:ext cx="42696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a scikit-learn based pipeline.</a:t>
            </a:r>
            <a:endParaRPr/>
          </a:p>
        </p:txBody>
      </p:sp>
      <p:pic>
        <p:nvPicPr>
          <p:cNvPr id="489" name="Google Shape;489;p57"/>
          <p:cNvPicPr preferRelativeResize="0"/>
          <p:nvPr/>
        </p:nvPicPr>
        <p:blipFill rotWithShape="1">
          <a:blip r:embed="rId3">
            <a:alphaModFix/>
          </a:blip>
          <a:srcRect b="1890" l="53305" r="1544" t="85737"/>
          <a:stretch/>
        </p:blipFill>
        <p:spPr>
          <a:xfrm>
            <a:off x="4406700" y="2800043"/>
            <a:ext cx="4591502" cy="73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7"/>
          <p:cNvPicPr preferRelativeResize="0"/>
          <p:nvPr/>
        </p:nvPicPr>
        <p:blipFill rotWithShape="1">
          <a:blip r:embed="rId3">
            <a:alphaModFix/>
          </a:blip>
          <a:srcRect b="41934" l="53305" r="1544" t="34514"/>
          <a:stretch/>
        </p:blipFill>
        <p:spPr>
          <a:xfrm>
            <a:off x="4406700" y="1383300"/>
            <a:ext cx="4591502" cy="13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7"/>
          <p:cNvSpPr txBox="1"/>
          <p:nvPr/>
        </p:nvSpPr>
        <p:spPr>
          <a:xfrm>
            <a:off x="311700" y="1658400"/>
            <a:ext cx="4193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Setup subject-based cross validation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splitter = </a:t>
            </a:r>
            <a:r>
              <a:rPr b="1" lang="en" sz="1100">
                <a:solidFill>
                  <a:schemeClr val="dk1"/>
                </a:solidFill>
              </a:rPr>
              <a:t>GroupShuffleSplit</a:t>
            </a:r>
            <a:r>
              <a:rPr lang="en" sz="1100">
                <a:solidFill>
                  <a:schemeClr val="dk1"/>
                </a:solidFill>
              </a:rPr>
              <a:t>(n_splits=n_splits, test_size=0.25,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random_state=random_state)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Random Forest 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clf = </a:t>
            </a:r>
            <a:r>
              <a:rPr b="1" lang="en" sz="1100">
                <a:solidFill>
                  <a:schemeClr val="dk1"/>
                </a:solidFill>
              </a:rPr>
              <a:t>RandomForestClassifier</a:t>
            </a:r>
            <a:r>
              <a:rPr lang="en" sz="1100">
                <a:solidFill>
                  <a:schemeClr val="dk1"/>
                </a:solidFill>
              </a:rPr>
              <a:t>(random_state = random_state,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n_jobs=1, class_weight = </a:t>
            </a:r>
            <a:r>
              <a:rPr lang="en" sz="1100">
                <a:solidFill>
                  <a:srgbClr val="A31515"/>
                </a:solidFill>
              </a:rPr>
              <a:t>"balanced"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Hyper-parameter search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 = </a:t>
            </a:r>
            <a:r>
              <a:rPr b="1" lang="en" sz="1100">
                <a:solidFill>
                  <a:schemeClr val="dk1"/>
                </a:solidFill>
              </a:rPr>
              <a:t>GridSearchCV</a:t>
            </a:r>
            <a:r>
              <a:rPr lang="en" sz="1100">
                <a:solidFill>
                  <a:schemeClr val="dk1"/>
                </a:solidFill>
              </a:rPr>
              <a:t>(clf, param_grid=hyperparameters,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scoring=metric, refit=metric, cv=splitter)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search.fit(X, Y, groups=groups)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92" name="Google Shape;492;p57"/>
          <p:cNvSpPr txBox="1"/>
          <p:nvPr/>
        </p:nvSpPr>
        <p:spPr>
          <a:xfrm>
            <a:off x="387900" y="4049575"/>
            <a:ext cx="59943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(clf)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model</a:t>
            </a:r>
            <a:r>
              <a:rPr b="1" lang="en">
                <a:solidFill>
                  <a:srgbClr val="032F62"/>
                </a:solidFill>
              </a:rPr>
              <a:t>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57"/>
          <p:cNvSpPr txBox="1"/>
          <p:nvPr>
            <p:ph idx="1" type="body"/>
          </p:nvPr>
        </p:nvSpPr>
        <p:spPr>
          <a:xfrm>
            <a:off x="4406700" y="3558363"/>
            <a:ext cx="12966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har_train.py</a:t>
            </a: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r>
              <a:rPr lang="en"/>
              <a:t> - </a:t>
            </a:r>
            <a:r>
              <a:rPr lang="en"/>
              <a:t>Feature</a:t>
            </a:r>
            <a:r>
              <a:rPr lang="en"/>
              <a:t> Extraction</a:t>
            </a:r>
            <a:endParaRPr/>
          </a:p>
        </p:txBody>
      </p:sp>
      <p:sp>
        <p:nvSpPr>
          <p:cNvPr id="499" name="Google Shape;499;p58"/>
          <p:cNvSpPr txBox="1"/>
          <p:nvPr/>
        </p:nvSpPr>
        <p:spPr>
          <a:xfrm>
            <a:off x="311700" y="1154525"/>
            <a:ext cx="4867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Statistical summarizations are useful time-series features,</a:t>
            </a:r>
            <a:br>
              <a:rPr lang="en"/>
            </a:br>
            <a:r>
              <a:rPr lang="en"/>
              <a:t>sufficient for basic Human Activity Recognition.</a:t>
            </a:r>
            <a:endParaRPr/>
          </a:p>
        </p:txBody>
      </p:sp>
      <p:sp>
        <p:nvSpPr>
          <p:cNvPr id="500" name="Google Shape;500;p58"/>
          <p:cNvSpPr txBox="1"/>
          <p:nvPr/>
        </p:nvSpPr>
        <p:spPr>
          <a:xfrm>
            <a:off x="228775" y="4279200"/>
            <a:ext cx="52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01" name="Google Shape;501;p58"/>
          <p:cNvPicPr preferRelativeResize="0"/>
          <p:nvPr/>
        </p:nvPicPr>
        <p:blipFill rotWithShape="1">
          <a:blip r:embed="rId3">
            <a:alphaModFix/>
          </a:blip>
          <a:srcRect b="9395" l="10174" r="15392" t="9468"/>
          <a:stretch/>
        </p:blipFill>
        <p:spPr>
          <a:xfrm>
            <a:off x="6006450" y="457325"/>
            <a:ext cx="3136849" cy="3015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8"/>
          <p:cNvSpPr txBox="1"/>
          <p:nvPr/>
        </p:nvSpPr>
        <p:spPr>
          <a:xfrm>
            <a:off x="6006450" y="3565600"/>
            <a:ext cx="292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https://github.com/emlearn/emlearn-micropython/blob/master/examples/har_trees/timebased.py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Time-based features extraction</a:t>
            </a:r>
            <a:br>
              <a:rPr lang="en" sz="1000">
                <a:solidFill>
                  <a:schemeClr val="dk1"/>
                </a:solidFill>
              </a:rPr>
            </a:br>
            <a:r>
              <a:rPr i="1" lang="en" sz="1000">
                <a:solidFill>
                  <a:schemeClr val="dk1"/>
                </a:solidFill>
              </a:rPr>
              <a:t>Are Microcontrollers Ready for Deep Learning-Based Human Activity Recognition?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Atis Elsts, and Ryan McConville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https://www.mdpi.com/2079-9292/10/21/2640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sp>
        <p:nvSpPr>
          <p:cNvPr id="503" name="Google Shape;503;p58"/>
          <p:cNvSpPr txBox="1"/>
          <p:nvPr/>
        </p:nvSpPr>
        <p:spPr>
          <a:xfrm>
            <a:off x="311700" y="1909225"/>
            <a:ext cx="5984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!</a:t>
            </a:r>
            <a:r>
              <a:rPr lang="en">
                <a:solidFill>
                  <a:schemeClr val="dk2"/>
                </a:solidFill>
              </a:rPr>
              <a:t> Preprocessing </a:t>
            </a:r>
            <a:r>
              <a:rPr i="1" lang="en">
                <a:solidFill>
                  <a:schemeClr val="dk2"/>
                </a:solidFill>
              </a:rPr>
              <a:t>must be compatible</a:t>
            </a:r>
            <a:br>
              <a:rPr b="1" lang="en">
                <a:solidFill>
                  <a:schemeClr val="dk2"/>
                </a:solidFill>
              </a:rPr>
            </a:br>
            <a:r>
              <a:rPr i="1" lang="en">
                <a:solidFill>
                  <a:schemeClr val="dk2"/>
                </a:solidFill>
              </a:rPr>
              <a:t>b</a:t>
            </a:r>
            <a:r>
              <a:rPr i="1" lang="en">
                <a:solidFill>
                  <a:schemeClr val="dk2"/>
                </a:solidFill>
              </a:rPr>
              <a:t>etween training</a:t>
            </a:r>
            <a:r>
              <a:rPr lang="en">
                <a:solidFill>
                  <a:schemeClr val="dk2"/>
                </a:solidFill>
              </a:rPr>
              <a:t> on host PC (CPython) </a:t>
            </a:r>
            <a:r>
              <a:rPr i="1" lang="en">
                <a:solidFill>
                  <a:schemeClr val="dk2"/>
                </a:solidFill>
              </a:rPr>
              <a:t>and device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(MicroPython)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Solution: Write preprocessor for MicroPython, re-use in Python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  </a:t>
            </a:r>
            <a:r>
              <a:rPr b="1" lang="en">
                <a:solidFill>
                  <a:schemeClr val="dk2"/>
                </a:solidFill>
              </a:rPr>
              <a:t>subprocess(‘micropython preprocess.py data.npy features.npy’)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Alternative: (when using common MicroPython/CPython subset)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  import mypreprocessor.py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micropython-npyfile to read/write Numpy .npy files</a:t>
            </a:r>
            <a:br>
              <a:rPr b="1" lang="en">
                <a:solidFill>
                  <a:schemeClr val="dk2"/>
                </a:solidFill>
              </a:rPr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https://github.com/jonnor/micropython-npyfile/</a:t>
            </a:r>
            <a:endParaRPr b="1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>
            <p:ph type="title"/>
          </p:nvPr>
        </p:nvSpPr>
        <p:spPr>
          <a:xfrm>
            <a:off x="311700" y="445025"/>
            <a:ext cx="85206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microcontroller?</a:t>
            </a:r>
            <a:endParaRPr/>
          </a:p>
        </p:txBody>
      </p:sp>
      <p:sp>
        <p:nvSpPr>
          <p:cNvPr id="509" name="Google Shape;509;p59"/>
          <p:cNvSpPr txBox="1"/>
          <p:nvPr/>
        </p:nvSpPr>
        <p:spPr>
          <a:xfrm>
            <a:off x="4260325" y="4378075"/>
            <a:ext cx="460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Espressif ESP32-S3FH4R2 chip: 		2.5 	USD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Waveshare ESP32-S3-Tiny board: 	6 	USD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4555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9"/>
          <p:cNvPicPr preferRelativeResize="0"/>
          <p:nvPr/>
        </p:nvPicPr>
        <p:blipFill rotWithShape="1">
          <a:blip r:embed="rId4">
            <a:alphaModFix/>
          </a:blip>
          <a:srcRect b="29838" l="32972" r="41537" t="26550"/>
          <a:stretch/>
        </p:blipFill>
        <p:spPr>
          <a:xfrm>
            <a:off x="4572000" y="1097150"/>
            <a:ext cx="3212352" cy="309175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9"/>
          <p:cNvSpPr txBox="1"/>
          <p:nvPr/>
        </p:nvSpPr>
        <p:spPr>
          <a:xfrm>
            <a:off x="311700" y="1290100"/>
            <a:ext cx="4922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Modern microcontroller: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 complete programmable System-on-Chip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Example: ESP32-S3FH4R2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32 bit CPU, 240 Mhz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Floating Point Unit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2 MB RAM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4 MB FLASH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WiFi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Bluetooth Low Energy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USB-C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0"/>
          <p:cNvPicPr preferRelativeResize="0"/>
          <p:nvPr/>
        </p:nvPicPr>
        <p:blipFill rotWithShape="1">
          <a:blip r:embed="rId3">
            <a:alphaModFix/>
          </a:blip>
          <a:srcRect b="0" l="17567" r="17560" t="0"/>
          <a:stretch/>
        </p:blipFill>
        <p:spPr>
          <a:xfrm>
            <a:off x="5841650" y="213700"/>
            <a:ext cx="3208075" cy="27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0"/>
          <p:cNvSpPr txBox="1"/>
          <p:nvPr>
            <p:ph type="title"/>
          </p:nvPr>
        </p:nvSpPr>
        <p:spPr>
          <a:xfrm>
            <a:off x="311700" y="555600"/>
            <a:ext cx="5670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</a:t>
            </a:r>
            <a:r>
              <a:rPr lang="en"/>
              <a:t>icrocontroller</a:t>
            </a:r>
            <a:r>
              <a:rPr lang="en"/>
              <a:t> - tiny programmable chip</a:t>
            </a:r>
            <a:endParaRPr/>
          </a:p>
        </p:txBody>
      </p:sp>
      <p:sp>
        <p:nvSpPr>
          <p:cNvPr id="519" name="Google Shape;519;p60"/>
          <p:cNvSpPr txBox="1"/>
          <p:nvPr>
            <p:ph idx="1" type="body"/>
          </p:nvPr>
        </p:nvSpPr>
        <p:spPr>
          <a:xfrm>
            <a:off x="311700" y="3082150"/>
            <a:ext cx="4463700" cy="20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 20 </a:t>
            </a:r>
            <a:r>
              <a:rPr i="1" lang="en" sz="1800"/>
              <a:t>billions</a:t>
            </a:r>
            <a:r>
              <a:rPr lang="en" sz="1800"/>
              <a:t> shipped </a:t>
            </a:r>
            <a:r>
              <a:rPr i="1" lang="en" sz="1800"/>
              <a:t>per year</a:t>
            </a:r>
            <a:r>
              <a:rPr lang="en" sz="1800"/>
              <a:t>!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Increasingly accessible for hobbyists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2010: Arduino Uno</a:t>
            </a:r>
            <a:br>
              <a:rPr lang="en" sz="1800"/>
            </a:br>
            <a:r>
              <a:rPr lang="en" sz="1800"/>
              <a:t>2014: MicroPython </a:t>
            </a:r>
            <a:br>
              <a:rPr lang="en" sz="1800"/>
            </a:br>
            <a:r>
              <a:rPr lang="en" sz="1800"/>
              <a:t>2019: MicroPython 1.10 - ESP32 PSRAM</a:t>
            </a:r>
            <a:endParaRPr sz="1800"/>
          </a:p>
        </p:txBody>
      </p:sp>
      <p:pic>
        <p:nvPicPr>
          <p:cNvPr id="520" name="Google Shape;520;p60"/>
          <p:cNvPicPr preferRelativeResize="0"/>
          <p:nvPr/>
        </p:nvPicPr>
        <p:blipFill rotWithShape="1">
          <a:blip r:embed="rId4">
            <a:alphaModFix/>
          </a:blip>
          <a:srcRect b="22631" l="19141" r="12322" t="16858"/>
          <a:stretch/>
        </p:blipFill>
        <p:spPr>
          <a:xfrm flipH="1">
            <a:off x="6093527" y="3486050"/>
            <a:ext cx="3050473" cy="16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0"/>
          <p:cNvSpPr txBox="1"/>
          <p:nvPr/>
        </p:nvSpPr>
        <p:spPr>
          <a:xfrm>
            <a:off x="311700" y="1062875"/>
            <a:ext cx="4796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Compute power: 1 / 1000x of a smartphone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RAM: 			0.10 -    1 000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Program space:	 	1.0   -  10 000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Compute			10    -   1  000 DMIPS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Price: 			0.10 -         10 USD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Energy:			1      -   1 000 milliWatt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522" name="Google Shape;522;p60"/>
          <p:cNvSpPr txBox="1"/>
          <p:nvPr/>
        </p:nvSpPr>
        <p:spPr>
          <a:xfrm>
            <a:off x="4946675" y="2313525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523" name="Google Shape;523;p60"/>
          <p:cNvSpPr txBox="1"/>
          <p:nvPr/>
        </p:nvSpPr>
        <p:spPr>
          <a:xfrm>
            <a:off x="4368650" y="2910725"/>
            <a:ext cx="32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Efficiency is key !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Memory, compute, power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13571" l="8945" r="46507" t="23858"/>
          <a:stretch/>
        </p:blipFill>
        <p:spPr>
          <a:xfrm>
            <a:off x="7279700" y="1390175"/>
            <a:ext cx="913200" cy="1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2543788" y="200575"/>
            <a:ext cx="211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</a:t>
            </a:r>
            <a:br>
              <a:rPr lang="en"/>
            </a:br>
            <a:r>
              <a:rPr lang="en"/>
              <a:t>tracker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0" l="53064" r="0" t="49619"/>
          <a:stretch/>
        </p:blipFill>
        <p:spPr>
          <a:xfrm>
            <a:off x="2295612" y="2640573"/>
            <a:ext cx="1942025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5">
            <a:alphaModFix/>
          </a:blip>
          <a:srcRect b="4915" l="13993" r="12047" t="5229"/>
          <a:stretch/>
        </p:blipFill>
        <p:spPr>
          <a:xfrm>
            <a:off x="2593286" y="1366375"/>
            <a:ext cx="1276977" cy="1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6">
            <a:alphaModFix/>
          </a:blip>
          <a:srcRect b="14839" l="13962" r="13542" t="21028"/>
          <a:stretch/>
        </p:blipFill>
        <p:spPr>
          <a:xfrm>
            <a:off x="282146" y="1429925"/>
            <a:ext cx="1609928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162475" y="200575"/>
            <a:ext cx="18957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Environment</a:t>
            </a:r>
            <a:br>
              <a:rPr lang="en"/>
            </a:br>
            <a:r>
              <a:rPr lang="en"/>
              <a:t>logger</a:t>
            </a:r>
            <a:endParaRPr/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4739200" y="200575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Noise</a:t>
            </a:r>
            <a:br>
              <a:rPr lang="en"/>
            </a:br>
            <a:r>
              <a:rPr lang="en"/>
              <a:t>monitor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2956" l="8944" r="46509" t="23858"/>
          <a:stretch/>
        </p:blipFill>
        <p:spPr>
          <a:xfrm>
            <a:off x="5064183" y="1390175"/>
            <a:ext cx="913179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title"/>
          </p:nvPr>
        </p:nvSpPr>
        <p:spPr>
          <a:xfrm>
            <a:off x="6992150" y="200575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Image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Classifier</a:t>
            </a:r>
            <a:endParaRPr/>
          </a:p>
        </p:txBody>
      </p:sp>
      <p:cxnSp>
        <p:nvCxnSpPr>
          <p:cNvPr id="139" name="Google Shape;139;p21"/>
          <p:cNvCxnSpPr/>
          <p:nvPr/>
        </p:nvCxnSpPr>
        <p:spPr>
          <a:xfrm>
            <a:off x="2129850" y="396200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6696150" y="465982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1"/>
          <p:cNvSpPr txBox="1"/>
          <p:nvPr/>
        </p:nvSpPr>
        <p:spPr>
          <a:xfrm>
            <a:off x="282150" y="9652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Temperature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2459538" y="9652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Accelerometer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4713238" y="945375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Microphone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7">
            <a:alphaModFix/>
          </a:blip>
          <a:srcRect b="11642" l="19928" r="56895" t="67004"/>
          <a:stretch/>
        </p:blipFill>
        <p:spPr>
          <a:xfrm>
            <a:off x="4423077" y="2814052"/>
            <a:ext cx="2119200" cy="1098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7043138" y="945375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Camera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0125" y="2291625"/>
            <a:ext cx="1425433" cy="14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7321200" y="3395875"/>
            <a:ext cx="17466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if is_</a:t>
            </a:r>
            <a:r>
              <a:rPr b="1" lang="en">
                <a:solidFill>
                  <a:schemeClr val="dk2"/>
                </a:solidFill>
              </a:rPr>
              <a:t>MyCat(img):</a:t>
            </a:r>
            <a:br>
              <a:rPr b="1"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   open_door()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9">
            <a:alphaModFix/>
          </a:blip>
          <a:srcRect b="0" l="0" r="0" t="13532"/>
          <a:stretch/>
        </p:blipFill>
        <p:spPr>
          <a:xfrm>
            <a:off x="337475" y="2750975"/>
            <a:ext cx="1499275" cy="127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1"/>
          <p:cNvCxnSpPr/>
          <p:nvPr/>
        </p:nvCxnSpPr>
        <p:spPr>
          <a:xfrm>
            <a:off x="4300225" y="396200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" name="Google Shape;15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49095" y="4314800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2145" y="4314800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49670" y="4314800"/>
            <a:ext cx="61450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2901663" y="4277525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Random Forest classifier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emlearn_trees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5167513" y="4277525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Infinite Impulse Response filters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emlearn_iir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7602650" y="4220100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Convolutional Neural Network</a:t>
            </a:r>
            <a:br>
              <a:rPr b="1"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emlearn_cnn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Outline / agenda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6212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MicroPython project overview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Tour of MicroPython features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…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Sensor communication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Connectivity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Native C modules </a:t>
            </a:r>
            <a:r>
              <a:rPr lang="en" sz="1800"/>
              <a:t>for efficient data processing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Sensors using Digital Signal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MicroPython on (Embedded) Linux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br>
              <a:rPr lang="en"/>
            </a:br>
            <a:r>
              <a:rPr lang="en"/>
              <a:t>introduction</a:t>
            </a:r>
            <a:endParaRPr/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Jumping right into it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00" y="3153700"/>
            <a:ext cx="26789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introduction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in 2014</a:t>
            </a:r>
            <a:br>
              <a:rPr lang="en"/>
            </a:br>
            <a:br>
              <a:rPr lang="en"/>
            </a:br>
            <a:r>
              <a:rPr lang="en"/>
              <a:t>For devices with 64 kB+ RAM (256 kB+ recommended)</a:t>
            </a:r>
            <a:br>
              <a:rPr lang="en"/>
            </a:br>
            <a:r>
              <a:rPr lang="en"/>
              <a:t>Supports 8+ microcontroller families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Tries to be as compatible with CPython as possible, within constraints.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3.6 mostly implemented, partial after that.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manager “</a:t>
            </a:r>
            <a:r>
              <a:rPr b="1" lang="en"/>
              <a:t>mip install</a:t>
            </a:r>
            <a:r>
              <a:rPr lang="en"/>
              <a:t>”</a:t>
            </a:r>
            <a:br>
              <a:rPr lang="en"/>
            </a:br>
            <a:r>
              <a:rPr lang="en"/>
              <a:t>Has support for loading C modules at runtime!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info: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https://micropython.org</a:t>
            </a:r>
            <a:r>
              <a:rPr b="1" lang="en"/>
              <a:t> </a:t>
            </a:r>
            <a:endParaRPr b="1"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12447" l="12428" r="14849" t="9170"/>
          <a:stretch/>
        </p:blipFill>
        <p:spPr>
          <a:xfrm>
            <a:off x="3696375" y="1449074"/>
            <a:ext cx="1898300" cy="20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recommendation</a:t>
            </a:r>
            <a:br>
              <a:rPr lang="en"/>
            </a:br>
            <a:r>
              <a:rPr lang="en"/>
              <a:t>- s</a:t>
            </a:r>
            <a:r>
              <a:rPr lang="en"/>
              <a:t>tart with a </a:t>
            </a:r>
            <a:r>
              <a:rPr b="1" lang="en"/>
              <a:t>ESP32</a:t>
            </a:r>
            <a:r>
              <a:rPr lang="en"/>
              <a:t> device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500" y="3255350"/>
            <a:ext cx="743850" cy="7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5">
            <a:alphaModFix/>
          </a:blip>
          <a:srcRect b="18253" l="50809" r="0" t="21603"/>
          <a:stretch/>
        </p:blipFill>
        <p:spPr>
          <a:xfrm>
            <a:off x="6669800" y="3033475"/>
            <a:ext cx="971361" cy="11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 rotWithShape="1">
          <a:blip r:embed="rId6">
            <a:alphaModFix/>
          </a:blip>
          <a:srcRect b="19766" l="7626" r="8006" t="25477"/>
          <a:stretch/>
        </p:blipFill>
        <p:spPr>
          <a:xfrm>
            <a:off x="5951325" y="1619700"/>
            <a:ext cx="2576874" cy="12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7">
            <a:alphaModFix/>
          </a:blip>
          <a:srcRect b="4915" l="13993" r="12047" t="5229"/>
          <a:stretch/>
        </p:blipFill>
        <p:spPr>
          <a:xfrm>
            <a:off x="434413" y="1635587"/>
            <a:ext cx="1850850" cy="19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8">
            <a:alphaModFix/>
          </a:blip>
          <a:srcRect b="2956" l="8944" r="46509" t="23858"/>
          <a:stretch/>
        </p:blipFill>
        <p:spPr>
          <a:xfrm>
            <a:off x="2397750" y="1525613"/>
            <a:ext cx="1390674" cy="2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638925" y="3871675"/>
            <a:ext cx="578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Complete device with sensors etc.: 		20 - 50 USD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Development boards: 	  				5 - 20 USD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Chips / modules		  				1 - 5 USD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4350" y="4555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